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82" r:id="rId3"/>
    <p:sldId id="263" r:id="rId4"/>
    <p:sldId id="284" r:id="rId5"/>
    <p:sldId id="285" r:id="rId6"/>
    <p:sldId id="289" r:id="rId7"/>
    <p:sldId id="259" r:id="rId8"/>
    <p:sldId id="269" r:id="rId9"/>
    <p:sldId id="292" r:id="rId10"/>
    <p:sldId id="281" r:id="rId11"/>
  </p:sldIdLst>
  <p:sldSz cx="9906000" cy="6858000" type="A4"/>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xmlns=""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800080"/>
    <a:srgbClr val="3F355C"/>
    <a:srgbClr val="7F7CBA"/>
    <a:srgbClr val="A2559D"/>
    <a:srgbClr val="EE7335"/>
    <a:srgbClr val="D37E40"/>
    <a:srgbClr val="EC7535"/>
    <a:srgbClr val="898989"/>
    <a:srgbClr val="DD61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0643" autoAdjust="0"/>
  </p:normalViewPr>
  <p:slideViewPr>
    <p:cSldViewPr>
      <p:cViewPr>
        <p:scale>
          <a:sx n="75" d="100"/>
          <a:sy n="75" d="100"/>
        </p:scale>
        <p:origin x="-942" y="-138"/>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8427" cy="513508"/>
          </a:xfrm>
          <a:prstGeom prst="rect">
            <a:avLst/>
          </a:prstGeom>
        </p:spPr>
        <p:txBody>
          <a:bodyPr vert="horz" lIns="94787" tIns="47393" rIns="94787" bIns="47393" rtlCol="0"/>
          <a:lstStyle>
            <a:lvl1pPr algn="l">
              <a:defRPr sz="1200"/>
            </a:lvl1pPr>
          </a:lstStyle>
          <a:p>
            <a:endParaRPr lang="es-ES" dirty="0"/>
          </a:p>
        </p:txBody>
      </p:sp>
      <p:sp>
        <p:nvSpPr>
          <p:cNvPr id="3" name="Marcador de fecha 2"/>
          <p:cNvSpPr>
            <a:spLocks noGrp="1"/>
          </p:cNvSpPr>
          <p:nvPr>
            <p:ph type="dt" idx="1"/>
          </p:nvPr>
        </p:nvSpPr>
        <p:spPr>
          <a:xfrm>
            <a:off x="4023993" y="0"/>
            <a:ext cx="3078427" cy="513508"/>
          </a:xfrm>
          <a:prstGeom prst="rect">
            <a:avLst/>
          </a:prstGeom>
        </p:spPr>
        <p:txBody>
          <a:bodyPr vert="horz" lIns="94787" tIns="47393" rIns="94787" bIns="47393" rtlCol="0"/>
          <a:lstStyle>
            <a:lvl1pPr algn="r">
              <a:defRPr sz="1200"/>
            </a:lvl1pPr>
          </a:lstStyle>
          <a:p>
            <a:fld id="{9562F05E-00A4-4C7C-9CA6-E1CB648CE26D}" type="datetimeFigureOut">
              <a:rPr lang="es-ES" smtClean="0"/>
              <a:pPr/>
              <a:t>24/11/2023</a:t>
            </a:fld>
            <a:endParaRPr lang="es-ES" dirty="0"/>
          </a:p>
        </p:txBody>
      </p:sp>
      <p:sp>
        <p:nvSpPr>
          <p:cNvPr id="4" name="Marcador de imagen de diapositiva 3"/>
          <p:cNvSpPr>
            <a:spLocks noGrp="1" noRot="1" noChangeAspect="1"/>
          </p:cNvSpPr>
          <p:nvPr>
            <p:ph type="sldImg" idx="2"/>
          </p:nvPr>
        </p:nvSpPr>
        <p:spPr>
          <a:xfrm>
            <a:off x="1058863" y="1279525"/>
            <a:ext cx="4986337" cy="3452813"/>
          </a:xfrm>
          <a:prstGeom prst="rect">
            <a:avLst/>
          </a:prstGeom>
          <a:noFill/>
          <a:ln w="12700">
            <a:solidFill>
              <a:prstClr val="black"/>
            </a:solidFill>
          </a:ln>
        </p:spPr>
        <p:txBody>
          <a:bodyPr vert="horz" lIns="94787" tIns="47393" rIns="94787" bIns="47393" rtlCol="0" anchor="ctr"/>
          <a:lstStyle/>
          <a:p>
            <a:endParaRPr lang="es-ES" dirty="0"/>
          </a:p>
        </p:txBody>
      </p:sp>
      <p:sp>
        <p:nvSpPr>
          <p:cNvPr id="5" name="Marcador de notas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721106"/>
            <a:ext cx="3078427" cy="513507"/>
          </a:xfrm>
          <a:prstGeom prst="rect">
            <a:avLst/>
          </a:prstGeom>
        </p:spPr>
        <p:txBody>
          <a:bodyPr vert="horz" lIns="94787" tIns="47393" rIns="94787" bIns="47393"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4023993" y="9721106"/>
            <a:ext cx="3078427" cy="513507"/>
          </a:xfrm>
          <a:prstGeom prst="rect">
            <a:avLst/>
          </a:prstGeom>
        </p:spPr>
        <p:txBody>
          <a:bodyPr vert="horz" lIns="94787" tIns="47393" rIns="94787" bIns="47393" rtlCol="0" anchor="b"/>
          <a:lstStyle>
            <a:lvl1pPr algn="r">
              <a:defRPr sz="1200"/>
            </a:lvl1pPr>
          </a:lstStyle>
          <a:p>
            <a:fld id="{FC7CA1C8-1D20-4497-9F43-A566A63BF034}" type="slidenum">
              <a:rPr lang="es-ES" smtClean="0"/>
              <a:pPr/>
              <a:t>‹Nº›</a:t>
            </a:fld>
            <a:endParaRPr lang="es-ES" dirty="0"/>
          </a:p>
        </p:txBody>
      </p:sp>
    </p:spTree>
    <p:extLst>
      <p:ext uri="{BB962C8B-B14F-4D97-AF65-F5344CB8AC3E}">
        <p14:creationId xmlns:p14="http://schemas.microsoft.com/office/powerpoint/2010/main" xmlns="" val="27322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C7CA1C8-1D20-4497-9F43-A566A63BF034}" type="slidenum">
              <a:rPr lang="es-ES" smtClean="0"/>
              <a:pPr/>
              <a:t>4</a:t>
            </a:fld>
            <a:endParaRPr lang="es-ES" dirty="0"/>
          </a:p>
        </p:txBody>
      </p:sp>
    </p:spTree>
    <p:extLst>
      <p:ext uri="{BB962C8B-B14F-4D97-AF65-F5344CB8AC3E}">
        <p14:creationId xmlns:p14="http://schemas.microsoft.com/office/powerpoint/2010/main" xmlns="" val="376615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8"/>
            <a:ext cx="84201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24659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51394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41"/>
            <a:ext cx="22288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41"/>
            <a:ext cx="65214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226852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207717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3"/>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109049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74353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40305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6315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278202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48464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2F68291-B8C1-437B-B707-8D2CA3564233}" type="datetimeFigureOut">
              <a:rPr lang="es-ES" smtClean="0"/>
              <a:pPr/>
              <a:t>24/11/2023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11306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68291-B8C1-437B-B707-8D2CA3564233}" type="datetimeFigureOut">
              <a:rPr lang="es-ES" smtClean="0"/>
              <a:pPr/>
              <a:t>24/11/2023</a:t>
            </a:fld>
            <a:endParaRPr lang="es-ES" dirty="0"/>
          </a:p>
        </p:txBody>
      </p:sp>
      <p:sp>
        <p:nvSpPr>
          <p:cNvPr id="5" name="4 Marcador de pie de página"/>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01B2-DBC2-47E0-B474-5E4631BDC088}" type="slidenum">
              <a:rPr lang="es-ES" smtClean="0"/>
              <a:pPr/>
              <a:t>‹Nº›</a:t>
            </a:fld>
            <a:endParaRPr lang="es-ES" dirty="0"/>
          </a:p>
        </p:txBody>
      </p:sp>
    </p:spTree>
    <p:extLst>
      <p:ext uri="{BB962C8B-B14F-4D97-AF65-F5344CB8AC3E}">
        <p14:creationId xmlns:p14="http://schemas.microsoft.com/office/powerpoint/2010/main" xmlns="" val="35602929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udima.es/es/catedra-udima-edae-de-bienestarsocial-educacion-comunicacion-yempleo.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tiff"/><Relationship Id="rId10" Type="http://schemas.openxmlformats.org/officeDocument/2006/relationships/hyperlink" Target="https://www.epostgrado.com/quienes-somos-centro-de-formacion/"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www.aepd.es/"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lupeciria@epostgrado.es" TargetMode="External"/><Relationship Id="rId4" Type="http://schemas.openxmlformats.org/officeDocument/2006/relationships/hyperlink" Target="mailto:master@epostgrado.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epostgrado.com/tienda/tecnico-en-deteccion-del-maltrato-y-violencia-de-genero-para-mediadores/"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7A0470B0-F237-4B5D-82D1-C132BEC43A7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45"/>
          <a:stretch/>
        </p:blipFill>
        <p:spPr>
          <a:xfrm>
            <a:off x="0" y="-26997"/>
            <a:ext cx="8333098" cy="6244398"/>
          </a:xfrm>
          <a:prstGeom prst="rect">
            <a:avLst/>
          </a:prstGeom>
        </p:spPr>
      </p:pic>
      <p:sp>
        <p:nvSpPr>
          <p:cNvPr id="14" name="13 Rectángulo"/>
          <p:cNvSpPr/>
          <p:nvPr/>
        </p:nvSpPr>
        <p:spPr>
          <a:xfrm rot="16200000">
            <a:off x="4549827" y="1513657"/>
            <a:ext cx="739990" cy="1014748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7936438" y="-99392"/>
            <a:ext cx="1969563" cy="705678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Subtítulo"/>
          <p:cNvSpPr>
            <a:spLocks noGrp="1"/>
          </p:cNvSpPr>
          <p:nvPr>
            <p:ph type="subTitle" idx="1"/>
          </p:nvPr>
        </p:nvSpPr>
        <p:spPr>
          <a:xfrm>
            <a:off x="1791162" y="6514139"/>
            <a:ext cx="6145276" cy="371245"/>
          </a:xfrm>
        </p:spPr>
        <p:txBody>
          <a:bodyPr>
            <a:normAutofit/>
          </a:bodyPr>
          <a:lstStyle/>
          <a:p>
            <a:pPr algn="just">
              <a:spcBef>
                <a:spcPts val="200"/>
              </a:spcBef>
            </a:pPr>
            <a:r>
              <a:rPr lang="es-ES" sz="1100" dirty="0"/>
              <a:t>Curso dado de alta en el Ministerio de Justicia como formación continua para mediadores</a:t>
            </a:r>
          </a:p>
        </p:txBody>
      </p:sp>
      <p:pic>
        <p:nvPicPr>
          <p:cNvPr id="1027" name="Imagen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8376" y="86866"/>
            <a:ext cx="1139620" cy="114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Ministerio-de-Justic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576" y="6382331"/>
            <a:ext cx="1368153" cy="383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2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 y="0"/>
            <a:ext cx="4438609" cy="2520000"/>
          </a:xfrm>
          <a:prstGeom prst="rect">
            <a:avLst/>
          </a:prstGeom>
        </p:spPr>
      </p:pic>
      <p:pic>
        <p:nvPicPr>
          <p:cNvPr id="8" name="Imagen 7">
            <a:extLst>
              <a:ext uri="{FF2B5EF4-FFF2-40B4-BE49-F238E27FC236}">
                <a16:creationId xmlns:a16="http://schemas.microsoft.com/office/drawing/2014/main" xmlns="" id="{B40BC6A8-CA3E-4623-84E6-CDAE3E2043EA}"/>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37" y="-12814"/>
            <a:ext cx="4926525" cy="2793742"/>
          </a:xfrm>
          <a:prstGeom prst="rect">
            <a:avLst/>
          </a:prstGeom>
        </p:spPr>
      </p:pic>
      <p:pic>
        <p:nvPicPr>
          <p:cNvPr id="13" name="Imagen 12">
            <a:extLst>
              <a:ext uri="{FF2B5EF4-FFF2-40B4-BE49-F238E27FC236}">
                <a16:creationId xmlns:a16="http://schemas.microsoft.com/office/drawing/2014/main" xmlns="" id="{138618B3-2EAD-44D8-9040-3AE1227579E5}"/>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489733" y="4179739"/>
            <a:ext cx="9502601" cy="2082727"/>
          </a:xfrm>
          <a:prstGeom prst="rect">
            <a:avLst/>
          </a:prstGeom>
        </p:spPr>
      </p:pic>
      <p:sp>
        <p:nvSpPr>
          <p:cNvPr id="33" name="1 Título"/>
          <p:cNvSpPr txBox="1">
            <a:spLocks/>
          </p:cNvSpPr>
          <p:nvPr/>
        </p:nvSpPr>
        <p:spPr>
          <a:xfrm>
            <a:off x="972582" y="4900766"/>
            <a:ext cx="7192186" cy="864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a:solidFill>
                  <a:schemeClr val="bg1"/>
                </a:solidFill>
                <a:latin typeface="Raleway" panose="020B0003030101060003" pitchFamily="34" charset="0"/>
              </a:rPr>
              <a:t>en Detección del Maltrato y Violencia de Género para Mediadores</a:t>
            </a:r>
          </a:p>
        </p:txBody>
      </p:sp>
      <p:grpSp>
        <p:nvGrpSpPr>
          <p:cNvPr id="9" name="Grupo 8">
            <a:extLst>
              <a:ext uri="{FF2B5EF4-FFF2-40B4-BE49-F238E27FC236}">
                <a16:creationId xmlns:a16="http://schemas.microsoft.com/office/drawing/2014/main" xmlns="" id="{617AB2BF-67FB-44AD-B7CA-7745397D8732}"/>
              </a:ext>
            </a:extLst>
          </p:cNvPr>
          <p:cNvGrpSpPr/>
          <p:nvPr/>
        </p:nvGrpSpPr>
        <p:grpSpPr>
          <a:xfrm>
            <a:off x="8251101" y="4829990"/>
            <a:ext cx="1443267" cy="1272523"/>
            <a:chOff x="11492644" y="4748380"/>
            <a:chExt cx="1443267" cy="1272523"/>
          </a:xfrm>
        </p:grpSpPr>
        <p:sp>
          <p:nvSpPr>
            <p:cNvPr id="11" name="10 Recortar rectángulo de esquina sencilla"/>
            <p:cNvSpPr/>
            <p:nvPr/>
          </p:nvSpPr>
          <p:spPr>
            <a:xfrm>
              <a:off x="11564596" y="5186447"/>
              <a:ext cx="1368209" cy="834456"/>
            </a:xfrm>
            <a:prstGeom prst="snip1Rect">
              <a:avLst/>
            </a:prstGeom>
            <a:solidFill>
              <a:schemeClr val="bg1"/>
            </a:solidFill>
            <a:ln cap="rnd">
              <a:solidFill>
                <a:srgbClr val="A2559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1492644" y="5280728"/>
              <a:ext cx="1443267" cy="646331"/>
            </a:xfrm>
            <a:prstGeom prst="rect">
              <a:avLst/>
            </a:prstGeom>
          </p:spPr>
          <p:txBody>
            <a:bodyPr wrap="square">
              <a:spAutoFit/>
            </a:bodyPr>
            <a:lstStyle/>
            <a:p>
              <a:pPr algn="ctr"/>
              <a:r>
                <a:rPr lang="es-ES" sz="3600" b="1" dirty="0">
                  <a:solidFill>
                    <a:srgbClr val="800080"/>
                  </a:solidFill>
                </a:rPr>
                <a:t>225 €</a:t>
              </a:r>
            </a:p>
          </p:txBody>
        </p:sp>
        <p:pic>
          <p:nvPicPr>
            <p:cNvPr id="15" name="14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933305" y="4748380"/>
              <a:ext cx="552443" cy="552443"/>
            </a:xfrm>
            <a:prstGeom prst="rect">
              <a:avLst/>
            </a:prstGeom>
            <a:effectLst>
              <a:outerShdw blurRad="50800" dist="38100" dir="2700000" algn="tl" rotWithShape="0">
                <a:prstClr val="black">
                  <a:alpha val="40000"/>
                </a:prstClr>
              </a:outerShdw>
            </a:effectLst>
          </p:spPr>
        </p:pic>
      </p:grpSp>
      <p:sp>
        <p:nvSpPr>
          <p:cNvPr id="34" name="1 Título"/>
          <p:cNvSpPr txBox="1">
            <a:spLocks/>
          </p:cNvSpPr>
          <p:nvPr/>
        </p:nvSpPr>
        <p:spPr>
          <a:xfrm>
            <a:off x="1352600" y="4195663"/>
            <a:ext cx="3240361" cy="486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i="1" dirty="0">
                <a:solidFill>
                  <a:schemeClr val="bg1"/>
                </a:solidFill>
                <a:latin typeface="Franklin Gothic Book" panose="020B0503020102020204" pitchFamily="34" charset="0"/>
              </a:rPr>
              <a:t>Técnico</a:t>
            </a:r>
          </a:p>
        </p:txBody>
      </p:sp>
      <p:pic>
        <p:nvPicPr>
          <p:cNvPr id="2" name="Imagen 1">
            <a:extLst>
              <a:ext uri="{FF2B5EF4-FFF2-40B4-BE49-F238E27FC236}">
                <a16:creationId xmlns:a16="http://schemas.microsoft.com/office/drawing/2014/main" xmlns="" id="{4A27DA07-2E81-4B7F-8123-2924F4A8EE94}"/>
              </a:ext>
            </a:extLst>
          </p:cNvPr>
          <p:cNvPicPr>
            <a:picLocks noChangeAspect="1"/>
          </p:cNvPicPr>
          <p:nvPr/>
        </p:nvPicPr>
        <p:blipFill>
          <a:blip r:embed="rId9" cstate="print"/>
          <a:stretch>
            <a:fillRect/>
          </a:stretch>
        </p:blipFill>
        <p:spPr>
          <a:xfrm>
            <a:off x="8426848" y="1413031"/>
            <a:ext cx="935849" cy="935849"/>
          </a:xfrm>
          <a:prstGeom prst="rect">
            <a:avLst/>
          </a:prstGeom>
        </p:spPr>
      </p:pic>
      <p:pic>
        <p:nvPicPr>
          <p:cNvPr id="18" name="Picture 2" descr="D:\DATOS\Escritorio\DISEÑO RECURSOS\03_logo EDAE Y EPOST_26 JUNIO 2020.jpg">
            <a:hlinkClick r:id="rId10"/>
            <a:extLst>
              <a:ext uri="{FF2B5EF4-FFF2-40B4-BE49-F238E27FC236}">
                <a16:creationId xmlns:a16="http://schemas.microsoft.com/office/drawing/2014/main" xmlns="" id="{DA157FCC-563B-42BB-9C5B-CCBE22C5A078}"/>
              </a:ext>
            </a:extLst>
          </p:cNvPr>
          <p:cNvPicPr>
            <a:picLocks noChangeAspect="1" noChangeArrowheads="1"/>
          </p:cNvPicPr>
          <p:nvPr/>
        </p:nvPicPr>
        <p:blipFill>
          <a:blip r:embed="rId11" cstate="print"/>
          <a:srcRect/>
          <a:stretch>
            <a:fillRect/>
          </a:stretch>
        </p:blipFill>
        <p:spPr bwMode="auto">
          <a:xfrm>
            <a:off x="8045167" y="2600984"/>
            <a:ext cx="1752104" cy="684000"/>
          </a:xfrm>
          <a:prstGeom prst="rect">
            <a:avLst/>
          </a:prstGeom>
          <a:noFill/>
          <a:ln w="9525">
            <a:noFill/>
            <a:miter lim="800000"/>
            <a:headEnd/>
            <a:tailEnd/>
          </a:ln>
        </p:spPr>
      </p:pic>
      <p:pic>
        <p:nvPicPr>
          <p:cNvPr id="19" name="Imagen 2">
            <a:hlinkClick r:id="rId12"/>
            <a:extLst>
              <a:ext uri="{FF2B5EF4-FFF2-40B4-BE49-F238E27FC236}">
                <a16:creationId xmlns:a16="http://schemas.microsoft.com/office/drawing/2014/main" xmlns="" id="{580F62ED-56F2-49D8-8C66-31B8A282FD52}"/>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252331" y="3537112"/>
            <a:ext cx="1474857"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5" descr="Logotipo&#10;&#10;Descripción generada automáticamente">
            <a:extLst>
              <a:ext uri="{FF2B5EF4-FFF2-40B4-BE49-F238E27FC236}">
                <a16:creationId xmlns:a16="http://schemas.microsoft.com/office/drawing/2014/main" xmlns="" id="{E3BCB895-8FCD-46EB-AF8B-E244AD420338}"/>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252331" y="6382743"/>
            <a:ext cx="1517154" cy="388391"/>
          </a:xfrm>
          <a:prstGeom prst="rect">
            <a:avLst/>
          </a:prstGeom>
        </p:spPr>
      </p:pic>
    </p:spTree>
    <p:extLst>
      <p:ext uri="{BB962C8B-B14F-4D97-AF65-F5344CB8AC3E}">
        <p14:creationId xmlns:p14="http://schemas.microsoft.com/office/powerpoint/2010/main" xmlns="" val="111843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60D798D8-2A7A-4F49-A9DB-4BB41A7F185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366"/>
          <a:stretch/>
        </p:blipFill>
        <p:spPr>
          <a:xfrm>
            <a:off x="0" y="44624"/>
            <a:ext cx="9906000" cy="6912768"/>
          </a:xfrm>
          <a:prstGeom prst="rect">
            <a:avLst/>
          </a:prstGeom>
        </p:spPr>
      </p:pic>
      <p:sp>
        <p:nvSpPr>
          <p:cNvPr id="26" name="1 Título"/>
          <p:cNvSpPr txBox="1">
            <a:spLocks/>
          </p:cNvSpPr>
          <p:nvPr/>
        </p:nvSpPr>
        <p:spPr>
          <a:xfrm>
            <a:off x="473766" y="4331172"/>
            <a:ext cx="5702932"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PROFESORAS/ES</a:t>
            </a:r>
          </a:p>
        </p:txBody>
      </p:sp>
      <p:graphicFrame>
        <p:nvGraphicFramePr>
          <p:cNvPr id="6" name="5 Tabla"/>
          <p:cNvGraphicFramePr>
            <a:graphicFrameLocks noGrp="1"/>
          </p:cNvGraphicFramePr>
          <p:nvPr>
            <p:extLst>
              <p:ext uri="{D42A27DB-BD31-4B8C-83A1-F6EECF244321}">
                <p14:modId xmlns:p14="http://schemas.microsoft.com/office/powerpoint/2010/main" xmlns="" val="3142370934"/>
              </p:ext>
            </p:extLst>
          </p:nvPr>
        </p:nvGraphicFramePr>
        <p:xfrm>
          <a:off x="5385049" y="1175612"/>
          <a:ext cx="4073168" cy="5205716"/>
        </p:xfrm>
        <a:graphic>
          <a:graphicData uri="http://schemas.openxmlformats.org/drawingml/2006/table">
            <a:tbl>
              <a:tblPr>
                <a:tableStyleId>{5C22544A-7EE6-4342-B048-85BDC9FD1C3A}</a:tableStyleId>
              </a:tblPr>
              <a:tblGrid>
                <a:gridCol w="4073168">
                  <a:extLst>
                    <a:ext uri="{9D8B030D-6E8A-4147-A177-3AD203B41FA5}">
                      <a16:colId xmlns:a16="http://schemas.microsoft.com/office/drawing/2014/main" xmlns="" val="20000"/>
                    </a:ext>
                  </a:extLst>
                </a:gridCol>
              </a:tblGrid>
              <a:tr h="5205716">
                <a:tc>
                  <a:txBody>
                    <a:bodyPr/>
                    <a:lstStyle/>
                    <a:p>
                      <a:pPr algn="just">
                        <a:lnSpc>
                          <a:spcPct val="115000"/>
                        </a:lnSpc>
                        <a:spcAft>
                          <a:spcPts val="0"/>
                        </a:spcAft>
                      </a:pPr>
                      <a:r>
                        <a:rPr lang="es-ES" sz="600" dirty="0">
                          <a:effectLst/>
                        </a:rPr>
                        <a:t>De conformidad con lo que dispone el Reglamento (UE) 2016/679 de 27 de abril de 2016 (RGPD), la Ley Orgánica 3/2018 de 5 de diciembre (LOPDGDD) y demás normativa legal vigente en materia de protección de datos personales, le informamos que los datos personales aportados en este formulario serán tratados por FEESS/EDAE, Escuela Española de Mediación y Universidad a Distancia de Madrid, con la finalidad de gestionar su posible matriculación en el curso de Técnico en Detección del maltrato y violencia de género. Estos datos se conservarán mientras dure la finalidad para la que se han obtenido y siempre que no ejerza ningún derecho de los que lo amparan. No se comunicarán a terceros, excepto por obligación legal, ni tampoco se realizará ninguna transferencia internacional de datos sin su consentimiento previo. Una vez sus datos ya no sean necesarios, se suprimirán con las medidas de seguridad adecuadas. Así mismo, le informamos que tiene derecho a solicitar el acceso, rectificación, portabilidad y supresión de sus datos y la limitación y oposición a su tratamiento dirigiéndose a FEESS/EDAE, con domicilio c/ Fernán González, 50 5º </a:t>
                      </a:r>
                      <a:r>
                        <a:rPr lang="es-ES" sz="600" dirty="0" smtClean="0">
                          <a:effectLst/>
                        </a:rPr>
                        <a:t>A </a:t>
                      </a:r>
                      <a:r>
                        <a:rPr lang="es-ES" sz="600" dirty="0">
                          <a:effectLst/>
                        </a:rPr>
                        <a:t>28009 – Madrid o enviando un correo electrónico a master@epostgrado.es, junto con una fotocopia de su DNI o documento análogo en derecho, indicando el tipo de derecho que quiere ejercer. Tiene igualmente derecho a retirar el consentimiento prestado en cualquier momento. La retirada del consentimiento no afectará a la licitud del tratamiento efectuado antes de la retirada del mismo. También tiene derecho a presentar una reclamación, si considera que el tratamiento de datos personales no se ajusta a la normativa vigente, ante la Autoridad de control (</a:t>
                      </a:r>
                      <a:r>
                        <a:rPr lang="es-ES" sz="600" u="sng" dirty="0">
                          <a:effectLst/>
                          <a:hlinkClick r:id="rId3"/>
                        </a:rPr>
                        <a:t>www.aepd.es</a:t>
                      </a:r>
                      <a:r>
                        <a:rPr lang="es-ES" sz="600" dirty="0">
                          <a:effectLst/>
                        </a:rPr>
                        <a:t>). </a:t>
                      </a:r>
                    </a:p>
                    <a:p>
                      <a:pPr algn="just">
                        <a:lnSpc>
                          <a:spcPct val="115000"/>
                        </a:lnSpc>
                        <a:spcAft>
                          <a:spcPts val="0"/>
                        </a:spcAft>
                      </a:pPr>
                      <a:r>
                        <a:rPr lang="es-ES" sz="600" dirty="0">
                          <a:effectLst/>
                        </a:rPr>
                        <a:t> </a:t>
                      </a:r>
                    </a:p>
                    <a:p>
                      <a:pPr algn="just">
                        <a:lnSpc>
                          <a:spcPct val="115000"/>
                        </a:lnSpc>
                        <a:spcAft>
                          <a:spcPts val="0"/>
                        </a:spcAft>
                      </a:pPr>
                      <a:r>
                        <a:rPr lang="es-ES" sz="600" dirty="0">
                          <a:effectLst/>
                        </a:rPr>
                        <a:t>[ ] Marcando esta casilla nos da su consentimiento para enviarle información comercial periódica sobre nuestros productos y/o servicios. </a:t>
                      </a:r>
                    </a:p>
                    <a:p>
                      <a:pPr algn="just">
                        <a:lnSpc>
                          <a:spcPct val="115000"/>
                        </a:lnSpc>
                        <a:spcAft>
                          <a:spcPts val="0"/>
                        </a:spcAft>
                      </a:pPr>
                      <a:r>
                        <a:rPr lang="es-ES" sz="600" dirty="0">
                          <a:effectLst/>
                        </a:rPr>
                        <a:t>[ ] Marcando esta casilla no nos da su consentimiento para enviarle información comercial periódica sobre nuestros productos y/o servicios. </a:t>
                      </a:r>
                    </a:p>
                    <a:p>
                      <a:pPr algn="just">
                        <a:lnSpc>
                          <a:spcPct val="115000"/>
                        </a:lnSpc>
                        <a:spcAft>
                          <a:spcPts val="0"/>
                        </a:spcAft>
                      </a:pPr>
                      <a:r>
                        <a:rPr lang="es-ES" sz="600" dirty="0">
                          <a:effectLst/>
                        </a:rPr>
                        <a:t> </a:t>
                      </a:r>
                    </a:p>
                    <a:p>
                      <a:pPr algn="just">
                        <a:lnSpc>
                          <a:spcPct val="115000"/>
                        </a:lnSpc>
                        <a:spcAft>
                          <a:spcPts val="0"/>
                        </a:spcAft>
                      </a:pPr>
                      <a:r>
                        <a:rPr lang="es-ES" sz="600" dirty="0">
                          <a:effectLst/>
                        </a:rPr>
                        <a:t>[ ] Marcando esta casilla nos da su consentimiento para enviarle información de oferta formativa y/o contenido informativo de interés para su sector. </a:t>
                      </a:r>
                    </a:p>
                    <a:p>
                      <a:pPr algn="just">
                        <a:lnSpc>
                          <a:spcPct val="115000"/>
                        </a:lnSpc>
                        <a:spcAft>
                          <a:spcPts val="0"/>
                        </a:spcAft>
                      </a:pPr>
                      <a:r>
                        <a:rPr lang="es-ES" sz="600" dirty="0">
                          <a:effectLst/>
                        </a:rPr>
                        <a:t>[ ] Marcando esta casilla no nos da su consentimiento para enviarle información de oferta formativa y/o contenido informativo de interés para su sector. </a:t>
                      </a:r>
                    </a:p>
                    <a:p>
                      <a:pPr algn="just">
                        <a:lnSpc>
                          <a:spcPct val="115000"/>
                        </a:lnSpc>
                        <a:spcAft>
                          <a:spcPts val="0"/>
                        </a:spcAft>
                      </a:pPr>
                      <a:r>
                        <a:rPr lang="es-ES" sz="600" dirty="0">
                          <a:effectLst/>
                        </a:rPr>
                        <a:t> </a:t>
                      </a:r>
                    </a:p>
                    <a:p>
                      <a:pPr algn="just">
                        <a:lnSpc>
                          <a:spcPct val="115000"/>
                        </a:lnSpc>
                        <a:spcAft>
                          <a:spcPts val="0"/>
                        </a:spcAft>
                      </a:pPr>
                      <a:r>
                        <a:rPr lang="es-ES" sz="600" dirty="0">
                          <a:effectLst/>
                        </a:rPr>
                        <a:t>Con la firma del presente documento, el firmante se considera informado y otorga su consentimiento para el tratamiento mencionado.</a:t>
                      </a:r>
                    </a:p>
                    <a:p>
                      <a:pPr marR="27940">
                        <a:lnSpc>
                          <a:spcPct val="115000"/>
                        </a:lnSpc>
                        <a:spcAft>
                          <a:spcPts val="0"/>
                        </a:spcAft>
                      </a:pPr>
                      <a:r>
                        <a:rPr lang="es-ES" sz="900" dirty="0">
                          <a:effectLst/>
                        </a:rPr>
                        <a:t> </a:t>
                      </a:r>
                    </a:p>
                    <a:p>
                      <a:pPr marR="27940">
                        <a:lnSpc>
                          <a:spcPct val="115000"/>
                        </a:lnSpc>
                        <a:spcAft>
                          <a:spcPts val="0"/>
                        </a:spcAft>
                      </a:pPr>
                      <a:r>
                        <a:rPr lang="es-ES" sz="1050" dirty="0">
                          <a:effectLst/>
                        </a:rPr>
                        <a:t>A</a:t>
                      </a:r>
                      <a:r>
                        <a:rPr lang="es-ES" sz="1050" spc="10" dirty="0">
                          <a:effectLst/>
                        </a:rPr>
                        <a:t> </a:t>
                      </a:r>
                      <a:r>
                        <a:rPr lang="es-ES" sz="1050" spc="-5" dirty="0">
                          <a:effectLst/>
                        </a:rPr>
                        <a:t>es</a:t>
                      </a:r>
                      <a:r>
                        <a:rPr lang="es-ES" sz="1050" dirty="0">
                          <a:effectLst/>
                        </a:rPr>
                        <a:t>te formulario de </a:t>
                      </a:r>
                      <a:r>
                        <a:rPr lang="es-ES" sz="1050" spc="-15" dirty="0">
                          <a:effectLst/>
                        </a:rPr>
                        <a:t>inscripción al curso </a:t>
                      </a:r>
                      <a:r>
                        <a:rPr lang="es-ES" sz="1050" spc="5" dirty="0">
                          <a:effectLst/>
                        </a:rPr>
                        <a:t>d</a:t>
                      </a:r>
                      <a:r>
                        <a:rPr lang="es-ES" sz="1050" spc="-5" dirty="0">
                          <a:effectLst/>
                        </a:rPr>
                        <a:t>e</a:t>
                      </a:r>
                      <a:r>
                        <a:rPr lang="es-ES" sz="1050" spc="5" dirty="0">
                          <a:effectLst/>
                        </a:rPr>
                        <a:t>b</a:t>
                      </a:r>
                      <a:r>
                        <a:rPr lang="es-ES" sz="1050" dirty="0">
                          <a:effectLst/>
                        </a:rPr>
                        <a:t>es</a:t>
                      </a:r>
                      <a:r>
                        <a:rPr lang="es-ES" sz="1050" spc="-10" dirty="0">
                          <a:effectLst/>
                        </a:rPr>
                        <a:t> </a:t>
                      </a:r>
                      <a:r>
                        <a:rPr lang="es-ES" sz="1050" spc="5" dirty="0">
                          <a:effectLst/>
                        </a:rPr>
                        <a:t>ad</a:t>
                      </a:r>
                      <a:r>
                        <a:rPr lang="es-ES" sz="1050" dirty="0">
                          <a:effectLst/>
                        </a:rPr>
                        <a:t>j</a:t>
                      </a:r>
                      <a:r>
                        <a:rPr lang="es-ES" sz="1050" spc="5" dirty="0">
                          <a:effectLst/>
                        </a:rPr>
                        <a:t>un</a:t>
                      </a:r>
                      <a:r>
                        <a:rPr lang="es-ES" sz="1050" dirty="0">
                          <a:effectLst/>
                        </a:rPr>
                        <a:t>t</a:t>
                      </a:r>
                      <a:r>
                        <a:rPr lang="es-ES" sz="1050" spc="5" dirty="0">
                          <a:effectLst/>
                        </a:rPr>
                        <a:t>a</a:t>
                      </a:r>
                      <a:r>
                        <a:rPr lang="es-ES" sz="1050" spc="10" dirty="0">
                          <a:effectLst/>
                        </a:rPr>
                        <a:t>r</a:t>
                      </a:r>
                      <a:r>
                        <a:rPr lang="es-ES" sz="1050" dirty="0">
                          <a:effectLst/>
                        </a:rPr>
                        <a:t>:</a:t>
                      </a:r>
                      <a:r>
                        <a:rPr lang="es-ES" sz="1050" spc="-20" dirty="0">
                          <a:effectLst/>
                        </a:rPr>
                        <a:t> </a:t>
                      </a:r>
                    </a:p>
                    <a:p>
                      <a:pPr marR="27940">
                        <a:lnSpc>
                          <a:spcPct val="115000"/>
                        </a:lnSpc>
                        <a:spcAft>
                          <a:spcPts val="0"/>
                        </a:spcAft>
                      </a:pPr>
                      <a:r>
                        <a:rPr lang="es-ES" sz="1050" spc="-20" dirty="0">
                          <a:effectLst/>
                        </a:rPr>
                        <a:t>Fotoc</a:t>
                      </a:r>
                      <a:r>
                        <a:rPr lang="es-ES" sz="1050" spc="5" dirty="0">
                          <a:effectLst/>
                        </a:rPr>
                        <a:t>op</a:t>
                      </a:r>
                      <a:r>
                        <a:rPr lang="es-ES" sz="1050" dirty="0">
                          <a:effectLst/>
                        </a:rPr>
                        <a:t>ia </a:t>
                      </a:r>
                      <a:r>
                        <a:rPr lang="es-ES" sz="1050" spc="5" dirty="0">
                          <a:effectLst/>
                        </a:rPr>
                        <a:t>d</a:t>
                      </a:r>
                      <a:r>
                        <a:rPr lang="es-ES" sz="1050" spc="-5" dirty="0">
                          <a:effectLst/>
                        </a:rPr>
                        <a:t>e</a:t>
                      </a:r>
                      <a:r>
                        <a:rPr lang="es-ES" sz="1050" dirty="0">
                          <a:effectLst/>
                        </a:rPr>
                        <a:t>l D</a:t>
                      </a:r>
                      <a:r>
                        <a:rPr lang="es-ES" sz="1050" spc="5" dirty="0">
                          <a:effectLst/>
                        </a:rPr>
                        <a:t>N</a:t>
                      </a:r>
                      <a:r>
                        <a:rPr lang="es-ES" sz="1050" dirty="0">
                          <a:effectLst/>
                        </a:rPr>
                        <a:t>I o</a:t>
                      </a:r>
                      <a:r>
                        <a:rPr lang="es-ES" sz="1050" spc="10" dirty="0">
                          <a:effectLst/>
                        </a:rPr>
                        <a:t> </a:t>
                      </a:r>
                      <a:r>
                        <a:rPr lang="es-ES" sz="1050" dirty="0">
                          <a:effectLst/>
                        </a:rPr>
                        <a:t>P</a:t>
                      </a:r>
                      <a:r>
                        <a:rPr lang="es-ES" sz="1050" spc="15" dirty="0">
                          <a:effectLst/>
                        </a:rPr>
                        <a:t>a</a:t>
                      </a:r>
                      <a:r>
                        <a:rPr lang="es-ES" sz="1050" spc="-5" dirty="0">
                          <a:effectLst/>
                        </a:rPr>
                        <a:t>s</a:t>
                      </a:r>
                      <a:r>
                        <a:rPr lang="es-ES" sz="1050" spc="5" dirty="0">
                          <a:effectLst/>
                        </a:rPr>
                        <a:t>apo</a:t>
                      </a:r>
                      <a:r>
                        <a:rPr lang="es-ES" sz="1050" dirty="0">
                          <a:effectLst/>
                        </a:rPr>
                        <a:t>rt</a:t>
                      </a:r>
                      <a:r>
                        <a:rPr lang="es-ES" sz="1050" spc="-5" dirty="0">
                          <a:effectLst/>
                        </a:rPr>
                        <a:t>e</a:t>
                      </a:r>
                      <a:r>
                        <a:rPr lang="es-ES" sz="1050" dirty="0">
                          <a:effectLst/>
                        </a:rPr>
                        <a:t>,</a:t>
                      </a:r>
                      <a:r>
                        <a:rPr lang="es-ES" sz="1050" spc="-10" dirty="0">
                          <a:effectLst/>
                        </a:rPr>
                        <a:t> </a:t>
                      </a:r>
                      <a:r>
                        <a:rPr lang="es-ES" sz="1050" dirty="0">
                          <a:effectLst/>
                        </a:rPr>
                        <a:t>CV y</a:t>
                      </a:r>
                      <a:r>
                        <a:rPr lang="es-ES" sz="1050" spc="110" dirty="0">
                          <a:effectLst/>
                        </a:rPr>
                        <a:t> </a:t>
                      </a:r>
                      <a:r>
                        <a:rPr lang="es-ES" sz="1050" dirty="0">
                          <a:effectLst/>
                        </a:rPr>
                        <a:t>j</a:t>
                      </a:r>
                      <a:r>
                        <a:rPr lang="es-ES" sz="1050" spc="5" dirty="0">
                          <a:effectLst/>
                        </a:rPr>
                        <a:t>u</a:t>
                      </a:r>
                      <a:r>
                        <a:rPr lang="es-ES" sz="1050" spc="-5" dirty="0">
                          <a:effectLst/>
                        </a:rPr>
                        <a:t>s</a:t>
                      </a:r>
                      <a:r>
                        <a:rPr lang="es-ES" sz="1050" dirty="0">
                          <a:effectLst/>
                        </a:rPr>
                        <a:t>ti</a:t>
                      </a:r>
                      <a:r>
                        <a:rPr lang="es-ES" sz="1050" spc="-5" dirty="0">
                          <a:effectLst/>
                        </a:rPr>
                        <a:t>f</a:t>
                      </a:r>
                      <a:r>
                        <a:rPr lang="es-ES" sz="1050" spc="10" dirty="0">
                          <a:effectLst/>
                        </a:rPr>
                        <a:t>i</a:t>
                      </a:r>
                      <a:r>
                        <a:rPr lang="es-ES" sz="1050" dirty="0">
                          <a:effectLst/>
                        </a:rPr>
                        <a:t>c</a:t>
                      </a:r>
                      <a:r>
                        <a:rPr lang="es-ES" sz="1050" spc="5" dirty="0">
                          <a:effectLst/>
                        </a:rPr>
                        <a:t>an</a:t>
                      </a:r>
                      <a:r>
                        <a:rPr lang="es-ES" sz="1050" dirty="0">
                          <a:effectLst/>
                        </a:rPr>
                        <a:t>te</a:t>
                      </a:r>
                      <a:r>
                        <a:rPr lang="es-ES" sz="1050" spc="60" dirty="0">
                          <a:effectLst/>
                        </a:rPr>
                        <a:t> </a:t>
                      </a:r>
                      <a:r>
                        <a:rPr lang="es-ES" sz="1050" spc="5" dirty="0">
                          <a:effectLst/>
                        </a:rPr>
                        <a:t>d</a:t>
                      </a:r>
                      <a:r>
                        <a:rPr lang="es-ES" sz="1050" dirty="0">
                          <a:effectLst/>
                        </a:rPr>
                        <a:t>e</a:t>
                      </a:r>
                      <a:r>
                        <a:rPr lang="es-ES" sz="1050" spc="95" dirty="0">
                          <a:effectLst/>
                        </a:rPr>
                        <a:t> </a:t>
                      </a:r>
                      <a:r>
                        <a:rPr lang="es-ES" sz="1050" spc="5" dirty="0">
                          <a:effectLst/>
                        </a:rPr>
                        <a:t>pa</a:t>
                      </a:r>
                      <a:r>
                        <a:rPr lang="es-ES" sz="1050" dirty="0">
                          <a:effectLst/>
                        </a:rPr>
                        <a:t>go</a:t>
                      </a:r>
                      <a:r>
                        <a:rPr lang="es-ES" sz="1050" spc="90" dirty="0">
                          <a:effectLst/>
                        </a:rPr>
                        <a:t> </a:t>
                      </a:r>
                      <a:r>
                        <a:rPr lang="es-ES" sz="1050" spc="5" dirty="0">
                          <a:effectLst/>
                        </a:rPr>
                        <a:t>d</a:t>
                      </a:r>
                      <a:r>
                        <a:rPr lang="es-ES" sz="1050" dirty="0">
                          <a:effectLst/>
                        </a:rPr>
                        <a:t>e</a:t>
                      </a:r>
                      <a:r>
                        <a:rPr lang="es-ES" sz="1050" spc="95" dirty="0">
                          <a:effectLst/>
                        </a:rPr>
                        <a:t> </a:t>
                      </a:r>
                      <a:r>
                        <a:rPr lang="es-ES" sz="1050" dirty="0">
                          <a:effectLst/>
                        </a:rPr>
                        <a:t>la</a:t>
                      </a:r>
                      <a:r>
                        <a:rPr lang="es-ES" sz="1050" spc="120" dirty="0">
                          <a:effectLst/>
                        </a:rPr>
                        <a:t> </a:t>
                      </a:r>
                      <a:r>
                        <a:rPr lang="es-ES" sz="1050" spc="-5" dirty="0">
                          <a:effectLst/>
                        </a:rPr>
                        <a:t>m</a:t>
                      </a:r>
                      <a:r>
                        <a:rPr lang="es-ES" sz="1050" spc="5" dirty="0">
                          <a:effectLst/>
                        </a:rPr>
                        <a:t>a</a:t>
                      </a:r>
                      <a:r>
                        <a:rPr lang="es-ES" sz="1050" dirty="0">
                          <a:effectLst/>
                        </a:rPr>
                        <a:t>tríc</a:t>
                      </a:r>
                      <a:r>
                        <a:rPr lang="es-ES" sz="1050" spc="5" dirty="0">
                          <a:effectLst/>
                        </a:rPr>
                        <a:t>u</a:t>
                      </a:r>
                      <a:r>
                        <a:rPr lang="es-ES" sz="1050" dirty="0">
                          <a:effectLst/>
                        </a:rPr>
                        <a:t>l</a:t>
                      </a:r>
                      <a:r>
                        <a:rPr lang="es-ES" sz="1050" spc="5" dirty="0">
                          <a:effectLst/>
                        </a:rPr>
                        <a:t>a</a:t>
                      </a:r>
                      <a:r>
                        <a:rPr lang="es-ES" sz="1050" dirty="0">
                          <a:effectLst/>
                        </a:rPr>
                        <a:t>.</a:t>
                      </a:r>
                      <a:r>
                        <a:rPr lang="es-ES" sz="1050" spc="70" dirty="0">
                          <a:effectLst/>
                        </a:rPr>
                        <a:t> </a:t>
                      </a:r>
                      <a:r>
                        <a:rPr lang="es-ES" sz="1050" spc="5" dirty="0">
                          <a:effectLst/>
                        </a:rPr>
                        <a:t>En</a:t>
                      </a:r>
                      <a:r>
                        <a:rPr lang="es-ES" sz="1050" spc="-5" dirty="0">
                          <a:effectLst/>
                        </a:rPr>
                        <a:t>v</a:t>
                      </a:r>
                      <a:r>
                        <a:rPr lang="es-ES" sz="1050" dirty="0">
                          <a:effectLst/>
                        </a:rPr>
                        <a:t>i</a:t>
                      </a:r>
                      <a:r>
                        <a:rPr lang="es-ES" sz="1050" spc="5" dirty="0">
                          <a:effectLst/>
                        </a:rPr>
                        <a:t>a</a:t>
                      </a:r>
                      <a:r>
                        <a:rPr lang="es-ES" sz="1050" dirty="0">
                          <a:effectLst/>
                        </a:rPr>
                        <a:t>r</a:t>
                      </a:r>
                      <a:r>
                        <a:rPr lang="es-ES" sz="1050" spc="85" dirty="0">
                          <a:effectLst/>
                        </a:rPr>
                        <a:t> </a:t>
                      </a:r>
                      <a:r>
                        <a:rPr lang="es-ES" sz="1050" dirty="0">
                          <a:effectLst/>
                        </a:rPr>
                        <a:t>t</a:t>
                      </a:r>
                      <a:r>
                        <a:rPr lang="es-ES" sz="1050" spc="5" dirty="0">
                          <a:effectLst/>
                        </a:rPr>
                        <a:t>od</a:t>
                      </a:r>
                      <a:r>
                        <a:rPr lang="es-ES" sz="1050" dirty="0">
                          <a:effectLst/>
                        </a:rPr>
                        <a:t>o</a:t>
                      </a:r>
                      <a:r>
                        <a:rPr lang="es-ES" sz="1050" spc="90" dirty="0">
                          <a:effectLst/>
                        </a:rPr>
                        <a:t> </a:t>
                      </a:r>
                      <a:r>
                        <a:rPr lang="es-ES" sz="1050" spc="5" dirty="0">
                          <a:effectLst/>
                        </a:rPr>
                        <a:t>por </a:t>
                      </a:r>
                      <a:r>
                        <a:rPr lang="es-ES" sz="1050" spc="-5" dirty="0">
                          <a:effectLst/>
                        </a:rPr>
                        <a:t>em</a:t>
                      </a:r>
                      <a:r>
                        <a:rPr lang="es-ES" sz="1050" spc="5" dirty="0">
                          <a:effectLst/>
                        </a:rPr>
                        <a:t>a</a:t>
                      </a:r>
                      <a:r>
                        <a:rPr lang="es-ES" sz="1050" dirty="0">
                          <a:effectLst/>
                        </a:rPr>
                        <a:t>il</a:t>
                      </a:r>
                      <a:r>
                        <a:rPr lang="es-ES" sz="1050" spc="-20" dirty="0">
                          <a:effectLst/>
                        </a:rPr>
                        <a:t> </a:t>
                      </a:r>
                      <a:r>
                        <a:rPr lang="es-ES" sz="1050" spc="5" dirty="0">
                          <a:effectLst/>
                        </a:rPr>
                        <a:t>a</a:t>
                      </a:r>
                      <a:r>
                        <a:rPr lang="es-ES" sz="1050">
                          <a:effectLst/>
                        </a:rPr>
                        <a:t>:</a:t>
                      </a:r>
                      <a:r>
                        <a:rPr lang="es-ES" sz="1050" spc="-5">
                          <a:effectLst/>
                        </a:rPr>
                        <a:t> </a:t>
                      </a:r>
                      <a:r>
                        <a:rPr lang="es-ES" sz="1050" spc="-5" smtClean="0">
                          <a:effectLst/>
                          <a:hlinkClick r:id="rId4"/>
                        </a:rPr>
                        <a:t>master@epostgrado.es</a:t>
                      </a:r>
                      <a:r>
                        <a:rPr lang="es-ES" sz="1050" spc="-5" smtClean="0">
                          <a:effectLst/>
                        </a:rPr>
                        <a:t> </a:t>
                      </a:r>
                      <a:endParaRPr lang="es-ES" sz="1050" u="sng" dirty="0">
                        <a:effectLst/>
                      </a:endParaRPr>
                    </a:p>
                    <a:p>
                      <a:pPr marR="27940">
                        <a:lnSpc>
                          <a:spcPct val="115000"/>
                        </a:lnSpc>
                        <a:spcAft>
                          <a:spcPts val="0"/>
                        </a:spcAft>
                      </a:pPr>
                      <a:endParaRPr lang="es-ES" sz="1050" dirty="0">
                        <a:effectLst/>
                      </a:endParaRPr>
                    </a:p>
                    <a:p>
                      <a:pPr marR="635" algn="ctr">
                        <a:lnSpc>
                          <a:spcPct val="115000"/>
                        </a:lnSpc>
                        <a:spcAft>
                          <a:spcPts val="0"/>
                        </a:spcAft>
                      </a:pPr>
                      <a:r>
                        <a:rPr lang="es-ES" sz="1050" spc="-5" dirty="0">
                          <a:effectLst/>
                        </a:rPr>
                        <a:t> </a:t>
                      </a:r>
                      <a:endParaRPr lang="es-ES" sz="1050" dirty="0">
                        <a:effectLst/>
                      </a:endParaRPr>
                    </a:p>
                    <a:p>
                      <a:pPr marR="635" algn="ctr">
                        <a:lnSpc>
                          <a:spcPct val="115000"/>
                        </a:lnSpc>
                        <a:spcAft>
                          <a:spcPts val="0"/>
                        </a:spcAft>
                      </a:pPr>
                      <a:r>
                        <a:rPr lang="es-ES" sz="1050" spc="-5" dirty="0">
                          <a:effectLst/>
                        </a:rPr>
                        <a:t>F</a:t>
                      </a:r>
                      <a:r>
                        <a:rPr lang="es-ES" sz="1050" spc="5" dirty="0">
                          <a:effectLst/>
                        </a:rPr>
                        <a:t>ir</a:t>
                      </a:r>
                      <a:r>
                        <a:rPr lang="es-ES" sz="1050" dirty="0">
                          <a:effectLst/>
                        </a:rPr>
                        <a:t>ma</a:t>
                      </a:r>
                      <a:r>
                        <a:rPr lang="es-ES" sz="1050" spc="-15" dirty="0">
                          <a:effectLst/>
                        </a:rPr>
                        <a:t> </a:t>
                      </a:r>
                      <a:r>
                        <a:rPr lang="es-ES" sz="1050" dirty="0">
                          <a:effectLst/>
                        </a:rPr>
                        <a:t>y</a:t>
                      </a:r>
                      <a:r>
                        <a:rPr lang="es-ES" sz="1050" spc="10" dirty="0">
                          <a:effectLst/>
                        </a:rPr>
                        <a:t> </a:t>
                      </a:r>
                      <a:r>
                        <a:rPr lang="es-ES" sz="1050" spc="-5" dirty="0">
                          <a:effectLst/>
                        </a:rPr>
                        <a:t>F</a:t>
                      </a:r>
                      <a:r>
                        <a:rPr lang="es-ES" sz="1050" spc="-15" dirty="0">
                          <a:effectLst/>
                        </a:rPr>
                        <a:t>e</a:t>
                      </a:r>
                      <a:r>
                        <a:rPr lang="es-ES" sz="1050" spc="5" dirty="0">
                          <a:effectLst/>
                        </a:rPr>
                        <a:t>c</a:t>
                      </a:r>
                      <a:r>
                        <a:rPr lang="es-ES" sz="1050" spc="-5" dirty="0">
                          <a:effectLst/>
                        </a:rPr>
                        <a:t>ha</a:t>
                      </a:r>
                      <a:endParaRPr lang="es-ES" sz="1050" dirty="0">
                        <a:effectLst/>
                      </a:endParaRPr>
                    </a:p>
                    <a:p>
                      <a:pPr marR="635" algn="ctr">
                        <a:lnSpc>
                          <a:spcPct val="115000"/>
                        </a:lnSpc>
                        <a:spcAft>
                          <a:spcPts val="0"/>
                        </a:spcAft>
                      </a:pPr>
                      <a:r>
                        <a:rPr lang="es-ES" sz="1050" spc="-5" dirty="0">
                          <a:effectLst/>
                        </a:rPr>
                        <a:t> </a:t>
                      </a:r>
                      <a:endParaRPr lang="es-ES" sz="1050" dirty="0">
                        <a:effectLst/>
                      </a:endParaRPr>
                    </a:p>
                    <a:p>
                      <a:pPr marR="635">
                        <a:lnSpc>
                          <a:spcPct val="115000"/>
                        </a:lnSpc>
                        <a:spcAft>
                          <a:spcPts val="0"/>
                        </a:spcAft>
                      </a:pPr>
                      <a:r>
                        <a:rPr lang="es-ES" sz="1050" spc="-5" dirty="0">
                          <a:effectLst/>
                        </a:rPr>
                        <a:t> </a:t>
                      </a:r>
                      <a:endParaRPr lang="es-ES" sz="1050" dirty="0">
                        <a:effectLst/>
                      </a:endParaRPr>
                    </a:p>
                    <a:p>
                      <a:pPr marR="635">
                        <a:lnSpc>
                          <a:spcPct val="115000"/>
                        </a:lnSpc>
                        <a:spcAft>
                          <a:spcPts val="0"/>
                        </a:spcAft>
                      </a:pPr>
                      <a:r>
                        <a:rPr lang="es-ES" sz="1050" spc="-5" dirty="0">
                          <a:effectLst/>
                        </a:rPr>
                        <a:t> </a:t>
                      </a:r>
                      <a:endParaRPr lang="es-ES" sz="1050" dirty="0">
                        <a:effectLst/>
                      </a:endParaRPr>
                    </a:p>
                    <a:p>
                      <a:pPr algn="ctr">
                        <a:lnSpc>
                          <a:spcPct val="115000"/>
                        </a:lnSpc>
                        <a:spcAft>
                          <a:spcPts val="0"/>
                        </a:spcAft>
                        <a:tabLst>
                          <a:tab pos="6503035" algn="l"/>
                        </a:tabLst>
                      </a:pPr>
                      <a:r>
                        <a:rPr lang="es-ES" sz="1050" dirty="0">
                          <a:effectLst/>
                        </a:rPr>
                        <a:t>c/</a:t>
                      </a:r>
                      <a:r>
                        <a:rPr lang="es-ES" sz="1050" spc="10" dirty="0">
                          <a:effectLst/>
                        </a:rPr>
                        <a:t> </a:t>
                      </a:r>
                      <a:r>
                        <a:rPr lang="es-ES" sz="1050" spc="-5" dirty="0">
                          <a:effectLst/>
                        </a:rPr>
                        <a:t>F</a:t>
                      </a:r>
                      <a:r>
                        <a:rPr lang="es-ES" sz="1050" spc="5" dirty="0">
                          <a:effectLst/>
                        </a:rPr>
                        <a:t>e</a:t>
                      </a:r>
                      <a:r>
                        <a:rPr lang="es-ES" sz="1050" dirty="0">
                          <a:effectLst/>
                        </a:rPr>
                        <a:t>r</a:t>
                      </a:r>
                      <a:r>
                        <a:rPr lang="es-ES" sz="1050" spc="-5" dirty="0">
                          <a:effectLst/>
                        </a:rPr>
                        <a:t>n</a:t>
                      </a:r>
                      <a:r>
                        <a:rPr lang="es-ES" sz="1050" dirty="0">
                          <a:effectLst/>
                        </a:rPr>
                        <a:t>án</a:t>
                      </a:r>
                      <a:r>
                        <a:rPr lang="es-ES" sz="1050" spc="-15" dirty="0">
                          <a:effectLst/>
                        </a:rPr>
                        <a:t> </a:t>
                      </a:r>
                      <a:r>
                        <a:rPr lang="es-ES" sz="1050" dirty="0">
                          <a:effectLst/>
                        </a:rPr>
                        <a:t>G</a:t>
                      </a:r>
                      <a:r>
                        <a:rPr lang="es-ES" sz="1050" spc="5" dirty="0">
                          <a:effectLst/>
                        </a:rPr>
                        <a:t>o</a:t>
                      </a:r>
                      <a:r>
                        <a:rPr lang="es-ES" sz="1050" spc="-5" dirty="0">
                          <a:effectLst/>
                        </a:rPr>
                        <a:t>nz</a:t>
                      </a:r>
                      <a:r>
                        <a:rPr lang="es-ES" sz="1050" dirty="0">
                          <a:effectLst/>
                        </a:rPr>
                        <a:t>ál</a:t>
                      </a:r>
                      <a:r>
                        <a:rPr lang="es-ES" sz="1050" spc="5" dirty="0">
                          <a:effectLst/>
                        </a:rPr>
                        <a:t>e</a:t>
                      </a:r>
                      <a:r>
                        <a:rPr lang="es-ES" sz="1050" spc="-5" dirty="0">
                          <a:effectLst/>
                        </a:rPr>
                        <a:t>z</a:t>
                      </a:r>
                      <a:r>
                        <a:rPr lang="es-ES" sz="1050" dirty="0">
                          <a:effectLst/>
                        </a:rPr>
                        <a:t>,</a:t>
                      </a:r>
                      <a:r>
                        <a:rPr lang="es-ES" sz="1050" spc="-10" dirty="0">
                          <a:effectLst/>
                        </a:rPr>
                        <a:t> 5</a:t>
                      </a:r>
                      <a:r>
                        <a:rPr lang="es-ES" sz="1050" dirty="0">
                          <a:effectLst/>
                        </a:rPr>
                        <a:t>0</a:t>
                      </a:r>
                      <a:r>
                        <a:rPr lang="es-ES" sz="1050" spc="10" dirty="0">
                          <a:effectLst/>
                        </a:rPr>
                        <a:t> </a:t>
                      </a:r>
                      <a:r>
                        <a:rPr lang="es-ES" sz="1050" dirty="0">
                          <a:effectLst/>
                        </a:rPr>
                        <a:t>-</a:t>
                      </a:r>
                      <a:r>
                        <a:rPr lang="es-ES" sz="1050" spc="-10" dirty="0">
                          <a:effectLst/>
                        </a:rPr>
                        <a:t> </a:t>
                      </a:r>
                      <a:r>
                        <a:rPr lang="es-ES" sz="1050" spc="5" dirty="0">
                          <a:effectLst/>
                        </a:rPr>
                        <a:t>2</a:t>
                      </a:r>
                      <a:r>
                        <a:rPr lang="es-ES" sz="1050" spc="-5" dirty="0">
                          <a:effectLst/>
                        </a:rPr>
                        <a:t>8</a:t>
                      </a:r>
                      <a:r>
                        <a:rPr lang="es-ES" sz="1050" spc="5" dirty="0">
                          <a:effectLst/>
                        </a:rPr>
                        <a:t>0</a:t>
                      </a:r>
                      <a:r>
                        <a:rPr lang="es-ES" sz="1050" spc="-5" dirty="0">
                          <a:effectLst/>
                        </a:rPr>
                        <a:t>0</a:t>
                      </a:r>
                      <a:r>
                        <a:rPr lang="es-ES" sz="1050" dirty="0">
                          <a:effectLst/>
                        </a:rPr>
                        <a:t>9</a:t>
                      </a:r>
                      <a:r>
                        <a:rPr lang="es-ES" sz="1050" spc="-5" dirty="0">
                          <a:effectLst/>
                        </a:rPr>
                        <a:t> </a:t>
                      </a:r>
                      <a:r>
                        <a:rPr lang="es-ES" sz="1050" spc="5" dirty="0">
                          <a:effectLst/>
                        </a:rPr>
                        <a:t>M</a:t>
                      </a:r>
                      <a:r>
                        <a:rPr lang="es-ES" sz="1050" dirty="0">
                          <a:effectLst/>
                        </a:rPr>
                        <a:t>a</a:t>
                      </a:r>
                      <a:r>
                        <a:rPr lang="es-ES" sz="1050" spc="-5" dirty="0">
                          <a:effectLst/>
                        </a:rPr>
                        <a:t>d</a:t>
                      </a:r>
                      <a:r>
                        <a:rPr lang="es-ES" sz="1050" dirty="0">
                          <a:effectLst/>
                        </a:rPr>
                        <a:t>rid</a:t>
                      </a:r>
                    </a:p>
                    <a:p>
                      <a:pPr algn="ctr">
                        <a:lnSpc>
                          <a:spcPct val="115000"/>
                        </a:lnSpc>
                        <a:spcAft>
                          <a:spcPts val="0"/>
                        </a:spcAft>
                        <a:tabLst>
                          <a:tab pos="6503035" algn="l"/>
                        </a:tabLst>
                      </a:pPr>
                      <a:r>
                        <a:rPr lang="es-ES" sz="1050" dirty="0">
                          <a:effectLst/>
                        </a:rPr>
                        <a:t>T</a:t>
                      </a:r>
                      <a:r>
                        <a:rPr lang="es-ES" sz="1050" spc="5" dirty="0">
                          <a:effectLst/>
                        </a:rPr>
                        <a:t>e</a:t>
                      </a:r>
                      <a:r>
                        <a:rPr lang="es-ES" sz="1050" dirty="0">
                          <a:effectLst/>
                        </a:rPr>
                        <a:t>l</a:t>
                      </a:r>
                      <a:r>
                        <a:rPr lang="es-ES" sz="1050" spc="5" dirty="0">
                          <a:effectLst/>
                        </a:rPr>
                        <a:t>é</a:t>
                      </a:r>
                      <a:r>
                        <a:rPr lang="es-ES" sz="1050" spc="-15" dirty="0">
                          <a:effectLst/>
                        </a:rPr>
                        <a:t>f</a:t>
                      </a:r>
                      <a:r>
                        <a:rPr lang="es-ES" sz="1050" spc="5" dirty="0">
                          <a:effectLst/>
                        </a:rPr>
                        <a:t>o</a:t>
                      </a:r>
                      <a:r>
                        <a:rPr lang="es-ES" sz="1050" spc="-5" dirty="0">
                          <a:effectLst/>
                        </a:rPr>
                        <a:t>no</a:t>
                      </a:r>
                      <a:r>
                        <a:rPr lang="es-ES" sz="1050" dirty="0">
                          <a:effectLst/>
                        </a:rPr>
                        <a:t>:</a:t>
                      </a:r>
                      <a:r>
                        <a:rPr lang="es-ES" sz="1050" spc="-5" dirty="0">
                          <a:effectLst/>
                        </a:rPr>
                        <a:t> </a:t>
                      </a:r>
                      <a:r>
                        <a:rPr lang="es-ES" sz="1050" spc="5" dirty="0">
                          <a:effectLst/>
                        </a:rPr>
                        <a:t>9</a:t>
                      </a:r>
                      <a:r>
                        <a:rPr lang="es-ES" sz="1050" dirty="0">
                          <a:effectLst/>
                        </a:rPr>
                        <a:t>1</a:t>
                      </a:r>
                      <a:r>
                        <a:rPr lang="es-ES" sz="1050" spc="-5" dirty="0">
                          <a:effectLst/>
                        </a:rPr>
                        <a:t> </a:t>
                      </a:r>
                      <a:r>
                        <a:rPr lang="es-ES" sz="1050" spc="5" dirty="0">
                          <a:effectLst/>
                        </a:rPr>
                        <a:t>4</a:t>
                      </a:r>
                      <a:r>
                        <a:rPr lang="es-ES" sz="1050" spc="-5" dirty="0">
                          <a:effectLst/>
                        </a:rPr>
                        <a:t>0</a:t>
                      </a:r>
                      <a:r>
                        <a:rPr lang="es-ES" sz="1050" dirty="0">
                          <a:effectLst/>
                        </a:rPr>
                        <a:t>2</a:t>
                      </a:r>
                      <a:r>
                        <a:rPr lang="es-ES" sz="1050" spc="-5" dirty="0">
                          <a:effectLst/>
                        </a:rPr>
                        <a:t> </a:t>
                      </a:r>
                      <a:r>
                        <a:rPr lang="es-ES" sz="1050" spc="5" dirty="0">
                          <a:effectLst/>
                        </a:rPr>
                        <a:t>0</a:t>
                      </a:r>
                      <a:r>
                        <a:rPr lang="es-ES" sz="1050" dirty="0">
                          <a:effectLst/>
                        </a:rPr>
                        <a:t>0</a:t>
                      </a:r>
                      <a:r>
                        <a:rPr lang="es-ES" sz="1050" spc="-5" dirty="0">
                          <a:effectLst/>
                        </a:rPr>
                        <a:t> </a:t>
                      </a:r>
                      <a:r>
                        <a:rPr lang="es-ES" sz="1050" spc="-10" dirty="0">
                          <a:effectLst/>
                        </a:rPr>
                        <a:t>6</a:t>
                      </a:r>
                      <a:r>
                        <a:rPr lang="es-ES" sz="1050" dirty="0">
                          <a:effectLst/>
                        </a:rPr>
                        <a:t>1</a:t>
                      </a:r>
                    </a:p>
                    <a:p>
                      <a:pPr marR="10160" algn="ctr">
                        <a:lnSpc>
                          <a:spcPct val="115000"/>
                        </a:lnSpc>
                        <a:spcAft>
                          <a:spcPts val="0"/>
                        </a:spcAft>
                        <a:tabLst>
                          <a:tab pos="6503035" algn="l"/>
                        </a:tabLst>
                      </a:pPr>
                      <a:r>
                        <a:rPr lang="en-US" sz="1050" spc="-10" dirty="0">
                          <a:effectLst/>
                        </a:rPr>
                        <a:t>E</a:t>
                      </a:r>
                      <a:r>
                        <a:rPr lang="en-US" sz="1050" spc="-5" dirty="0">
                          <a:effectLst/>
                        </a:rPr>
                        <a:t>m</a:t>
                      </a:r>
                      <a:r>
                        <a:rPr lang="en-US" sz="1050" dirty="0">
                          <a:effectLst/>
                        </a:rPr>
                        <a:t>ail: </a:t>
                      </a:r>
                      <a:r>
                        <a:rPr lang="en-US" sz="1050" dirty="0">
                          <a:effectLst/>
                          <a:hlinkClick r:id="rId5"/>
                        </a:rPr>
                        <a:t>lupeciria</a:t>
                      </a:r>
                      <a:r>
                        <a:rPr lang="en-US" sz="1050" u="none" dirty="0">
                          <a:effectLst/>
                          <a:hlinkClick r:id="rId5"/>
                        </a:rPr>
                        <a:t>@epostgrado.es</a:t>
                      </a:r>
                      <a:endParaRPr lang="es-ES" sz="1050" u="none" dirty="0">
                        <a:effectLst/>
                        <a:latin typeface="Calibri"/>
                        <a:ea typeface="Calibri"/>
                        <a:cs typeface="Times New Roman"/>
                      </a:endParaRPr>
                    </a:p>
                  </a:txBody>
                  <a:tcPr marL="0" marR="0" marT="0" marB="0">
                    <a:noFill/>
                  </a:tcPr>
                </a:tc>
                <a:extLst>
                  <a:ext uri="{0D108BD9-81ED-4DB2-BD59-A6C34878D82A}">
                    <a16:rowId xmlns:a16="http://schemas.microsoft.com/office/drawing/2014/main" xmlns="" val="10000"/>
                  </a:ext>
                </a:extLst>
              </a:tr>
            </a:tbl>
          </a:graphicData>
        </a:graphic>
      </p:graphicFrame>
      <p:sp>
        <p:nvSpPr>
          <p:cNvPr id="8" name="Rectangle 1"/>
          <p:cNvSpPr>
            <a:spLocks noChangeArrowheads="1"/>
          </p:cNvSpPr>
          <p:nvPr/>
        </p:nvSpPr>
        <p:spPr bwMode="auto">
          <a:xfrm>
            <a:off x="2260601" y="16441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xmlns="" val="1276946915"/>
              </p:ext>
            </p:extLst>
          </p:nvPr>
        </p:nvGraphicFramePr>
        <p:xfrm>
          <a:off x="464266" y="1196747"/>
          <a:ext cx="4680520" cy="5184581"/>
        </p:xfrm>
        <a:graphic>
          <a:graphicData uri="http://schemas.openxmlformats.org/drawingml/2006/table">
            <a:tbl>
              <a:tblPr firstRow="1" bandRow="1">
                <a:tableStyleId>{00A15C55-8517-42AA-B614-E9B94910E393}</a:tableStyleId>
              </a:tblPr>
              <a:tblGrid>
                <a:gridCol w="1656184">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tblGrid>
              <a:tr h="216024">
                <a:tc gridSpan="2">
                  <a:txBody>
                    <a:bodyPr/>
                    <a:lstStyle/>
                    <a:p>
                      <a:pPr marL="66675">
                        <a:lnSpc>
                          <a:spcPct val="115000"/>
                        </a:lnSpc>
                        <a:spcAft>
                          <a:spcPts val="0"/>
                        </a:spcAft>
                      </a:pPr>
                      <a:r>
                        <a:rPr lang="es-ES" sz="1100" spc="5" dirty="0">
                          <a:effectLst/>
                        </a:rPr>
                        <a:t>Po</a:t>
                      </a:r>
                      <a:r>
                        <a:rPr lang="es-ES" sz="1100" dirty="0">
                          <a:effectLst/>
                        </a:rPr>
                        <a:t>r</a:t>
                      </a:r>
                      <a:r>
                        <a:rPr lang="es-ES" sz="1100" spc="-10" dirty="0">
                          <a:effectLst/>
                        </a:rPr>
                        <a:t> </a:t>
                      </a:r>
                      <a:r>
                        <a:rPr lang="es-ES" sz="1100" dirty="0">
                          <a:effectLst/>
                        </a:rPr>
                        <a:t>fa</a:t>
                      </a:r>
                      <a:r>
                        <a:rPr lang="es-ES" sz="1100" spc="-5" dirty="0">
                          <a:effectLst/>
                        </a:rPr>
                        <a:t>v</a:t>
                      </a:r>
                      <a:r>
                        <a:rPr lang="es-ES" sz="1100" spc="5" dirty="0">
                          <a:effectLst/>
                        </a:rPr>
                        <a:t>o</a:t>
                      </a:r>
                      <a:r>
                        <a:rPr lang="es-ES" sz="1100" dirty="0">
                          <a:effectLst/>
                        </a:rPr>
                        <a:t>r,</a:t>
                      </a:r>
                      <a:r>
                        <a:rPr lang="es-ES" sz="1100" spc="5" dirty="0">
                          <a:effectLst/>
                        </a:rPr>
                        <a:t> </a:t>
                      </a:r>
                      <a:r>
                        <a:rPr lang="es-ES" sz="1100" spc="-15" dirty="0">
                          <a:effectLst/>
                        </a:rPr>
                        <a:t>r</a:t>
                      </a:r>
                      <a:r>
                        <a:rPr lang="es-ES" sz="1100" spc="5" dirty="0">
                          <a:effectLst/>
                        </a:rPr>
                        <a:t>e</a:t>
                      </a:r>
                      <a:r>
                        <a:rPr lang="es-ES" sz="1100" dirty="0">
                          <a:effectLst/>
                        </a:rPr>
                        <a:t>lle</a:t>
                      </a:r>
                      <a:r>
                        <a:rPr lang="es-ES" sz="1100" spc="-5" dirty="0">
                          <a:effectLst/>
                        </a:rPr>
                        <a:t>n</a:t>
                      </a:r>
                      <a:r>
                        <a:rPr lang="es-ES" sz="1100" dirty="0">
                          <a:effectLst/>
                        </a:rPr>
                        <a:t>e</a:t>
                      </a:r>
                      <a:r>
                        <a:rPr lang="es-ES" sz="1100" spc="-5" dirty="0">
                          <a:effectLst/>
                        </a:rPr>
                        <a:t> </a:t>
                      </a:r>
                      <a:r>
                        <a:rPr lang="es-ES" sz="1100" spc="-10" dirty="0">
                          <a:effectLst/>
                        </a:rPr>
                        <a:t>c</a:t>
                      </a:r>
                      <a:r>
                        <a:rPr lang="es-ES" sz="1100" spc="5" dirty="0">
                          <a:effectLst/>
                        </a:rPr>
                        <a:t>o</a:t>
                      </a:r>
                      <a:r>
                        <a:rPr lang="es-ES" sz="1100" dirty="0">
                          <a:effectLst/>
                        </a:rPr>
                        <a:t>n letra</a:t>
                      </a:r>
                      <a:r>
                        <a:rPr lang="es-ES" sz="1100" spc="-20" dirty="0">
                          <a:effectLst/>
                        </a:rPr>
                        <a:t> </a:t>
                      </a:r>
                      <a:r>
                        <a:rPr lang="es-ES" sz="1100" dirty="0">
                          <a:effectLst/>
                        </a:rPr>
                        <a:t>clara y</a:t>
                      </a:r>
                      <a:r>
                        <a:rPr lang="es-ES" sz="1100" spc="-5" dirty="0">
                          <a:effectLst/>
                        </a:rPr>
                        <a:t> </a:t>
                      </a:r>
                      <a:r>
                        <a:rPr lang="es-ES" sz="1100" spc="5" dirty="0">
                          <a:effectLst/>
                        </a:rPr>
                        <a:t>m</a:t>
                      </a:r>
                      <a:r>
                        <a:rPr lang="es-ES" sz="1100" spc="-15" dirty="0">
                          <a:effectLst/>
                        </a:rPr>
                        <a:t>a</a:t>
                      </a:r>
                      <a:r>
                        <a:rPr lang="es-ES" sz="1100" spc="5" dirty="0">
                          <a:effectLst/>
                        </a:rPr>
                        <a:t>y</a:t>
                      </a:r>
                      <a:r>
                        <a:rPr lang="es-ES" sz="1100" spc="-5" dirty="0">
                          <a:effectLst/>
                        </a:rPr>
                        <a:t>ú</a:t>
                      </a:r>
                      <a:r>
                        <a:rPr lang="es-ES" sz="1100" dirty="0">
                          <a:effectLst/>
                        </a:rPr>
                        <a:t>sc</a:t>
                      </a:r>
                      <a:r>
                        <a:rPr lang="es-ES" sz="1100" spc="-5" dirty="0">
                          <a:effectLst/>
                        </a:rPr>
                        <a:t>u</a:t>
                      </a:r>
                      <a:r>
                        <a:rPr lang="es-ES" sz="1100" dirty="0">
                          <a:effectLst/>
                        </a:rPr>
                        <a:t>la </a:t>
                      </a:r>
                      <a:r>
                        <a:rPr lang="es-ES" sz="1100" spc="-15" dirty="0">
                          <a:effectLst/>
                        </a:rPr>
                        <a:t>l</a:t>
                      </a:r>
                      <a:r>
                        <a:rPr lang="es-ES" sz="1100" spc="5" dirty="0">
                          <a:effectLst/>
                        </a:rPr>
                        <a:t>o</a:t>
                      </a:r>
                      <a:r>
                        <a:rPr lang="es-ES" sz="1100" dirty="0">
                          <a:effectLst/>
                        </a:rPr>
                        <a:t>s</a:t>
                      </a:r>
                      <a:r>
                        <a:rPr lang="es-ES" sz="1100" spc="5" dirty="0">
                          <a:effectLst/>
                        </a:rPr>
                        <a:t> </a:t>
                      </a:r>
                      <a:r>
                        <a:rPr lang="es-ES" sz="1100" dirty="0">
                          <a:effectLst/>
                        </a:rPr>
                        <a:t>si</a:t>
                      </a:r>
                      <a:r>
                        <a:rPr lang="es-ES" sz="1100" spc="-5" dirty="0">
                          <a:effectLst/>
                        </a:rPr>
                        <a:t>gu</a:t>
                      </a:r>
                      <a:r>
                        <a:rPr lang="es-ES" sz="1100" dirty="0">
                          <a:effectLst/>
                        </a:rPr>
                        <a:t>i</a:t>
                      </a:r>
                      <a:r>
                        <a:rPr lang="es-ES" sz="1100" spc="-10" dirty="0">
                          <a:effectLst/>
                        </a:rPr>
                        <a:t>e</a:t>
                      </a:r>
                      <a:r>
                        <a:rPr lang="es-ES" sz="1100" spc="-5" dirty="0">
                          <a:effectLst/>
                        </a:rPr>
                        <a:t>n</a:t>
                      </a:r>
                      <a:r>
                        <a:rPr lang="es-ES" sz="1100" dirty="0">
                          <a:effectLst/>
                        </a:rPr>
                        <a:t>t</a:t>
                      </a:r>
                      <a:r>
                        <a:rPr lang="es-ES" sz="1100" spc="5" dirty="0">
                          <a:effectLst/>
                        </a:rPr>
                        <a:t>e</a:t>
                      </a:r>
                      <a:r>
                        <a:rPr lang="es-ES" sz="1100" dirty="0">
                          <a:effectLst/>
                        </a:rPr>
                        <a:t>s </a:t>
                      </a:r>
                      <a:r>
                        <a:rPr lang="es-ES" sz="1100" spc="-5" dirty="0">
                          <a:effectLst/>
                        </a:rPr>
                        <a:t>d</a:t>
                      </a:r>
                      <a:r>
                        <a:rPr lang="es-ES" sz="1100" dirty="0">
                          <a:effectLst/>
                        </a:rPr>
                        <a:t>a</a:t>
                      </a:r>
                      <a:r>
                        <a:rPr lang="es-ES" sz="1100" spc="-10" dirty="0">
                          <a:effectLst/>
                        </a:rPr>
                        <a:t>t</a:t>
                      </a:r>
                      <a:r>
                        <a:rPr lang="es-ES" sz="1100" spc="5" dirty="0">
                          <a:effectLst/>
                        </a:rPr>
                        <a:t>o</a:t>
                      </a:r>
                      <a:r>
                        <a:rPr lang="es-ES" sz="1100" dirty="0">
                          <a:effectLst/>
                        </a:rPr>
                        <a:t>s</a:t>
                      </a:r>
                      <a:r>
                        <a:rPr lang="es-ES" sz="1100" spc="5" dirty="0">
                          <a:effectLst/>
                        </a:rPr>
                        <a:t> </a:t>
                      </a:r>
                      <a:r>
                        <a:rPr lang="es-ES" sz="1100" spc="-5" dirty="0">
                          <a:effectLst/>
                        </a:rPr>
                        <a:t>p</a:t>
                      </a:r>
                      <a:r>
                        <a:rPr lang="es-ES" sz="1100" spc="5" dirty="0">
                          <a:effectLst/>
                        </a:rPr>
                        <a:t>e</a:t>
                      </a:r>
                      <a:r>
                        <a:rPr lang="es-ES" sz="1100" spc="-15" dirty="0">
                          <a:effectLst/>
                        </a:rPr>
                        <a:t>r</a:t>
                      </a:r>
                      <a:r>
                        <a:rPr lang="es-ES" sz="1100" dirty="0">
                          <a:effectLst/>
                        </a:rPr>
                        <a:t>s</a:t>
                      </a:r>
                      <a:r>
                        <a:rPr lang="es-ES" sz="1100" spc="5" dirty="0">
                          <a:effectLst/>
                        </a:rPr>
                        <a:t>o</a:t>
                      </a:r>
                      <a:r>
                        <a:rPr lang="es-ES" sz="1100" spc="-5" dirty="0">
                          <a:effectLst/>
                        </a:rPr>
                        <a:t>n</a:t>
                      </a:r>
                      <a:r>
                        <a:rPr lang="es-ES" sz="1100" dirty="0">
                          <a:effectLst/>
                        </a:rPr>
                        <a:t>a</a:t>
                      </a:r>
                      <a:r>
                        <a:rPr lang="es-ES" sz="1100" spc="-15" dirty="0">
                          <a:effectLst/>
                        </a:rPr>
                        <a:t>l</a:t>
                      </a:r>
                      <a:r>
                        <a:rPr lang="es-ES" sz="1100" spc="5" dirty="0">
                          <a:effectLst/>
                        </a:rPr>
                        <a:t>e</a:t>
                      </a:r>
                      <a:r>
                        <a:rPr lang="es-ES" sz="1100" dirty="0">
                          <a:effectLst/>
                        </a:rPr>
                        <a:t>s:</a:t>
                      </a:r>
                      <a:endParaRPr lang="es-ES" sz="1100" dirty="0">
                        <a:effectLst/>
                        <a:latin typeface="Calibri"/>
                        <a:ea typeface="Calibri"/>
                        <a:cs typeface="Times New Roman"/>
                      </a:endParaRPr>
                    </a:p>
                  </a:txBody>
                  <a:tcPr marL="0" marR="0" marT="0" marB="0"/>
                </a:tc>
                <a:tc hMerge="1">
                  <a:txBody>
                    <a:bodyPr/>
                    <a:lstStyle/>
                    <a:p>
                      <a:endParaRPr lang="es-ES"/>
                    </a:p>
                  </a:txBody>
                  <a:tcPr/>
                </a:tc>
                <a:extLst>
                  <a:ext uri="{0D108BD9-81ED-4DB2-BD59-A6C34878D82A}">
                    <a16:rowId xmlns:a16="http://schemas.microsoft.com/office/drawing/2014/main" xmlns="" val="10000"/>
                  </a:ext>
                </a:extLst>
              </a:tr>
              <a:tr h="451687">
                <a:tc>
                  <a:txBody>
                    <a:bodyPr/>
                    <a:lstStyle/>
                    <a:p>
                      <a:pPr marL="66675">
                        <a:lnSpc>
                          <a:spcPct val="115000"/>
                        </a:lnSpc>
                        <a:spcAft>
                          <a:spcPts val="0"/>
                        </a:spcAft>
                      </a:pPr>
                      <a:r>
                        <a:rPr lang="es-ES" sz="1200" spc="5" dirty="0">
                          <a:effectLst/>
                        </a:rPr>
                        <a:t>N</a:t>
                      </a:r>
                      <a:r>
                        <a:rPr lang="es-ES" sz="1200" spc="-5" dirty="0">
                          <a:effectLst/>
                        </a:rPr>
                        <a:t>o</a:t>
                      </a:r>
                      <a:r>
                        <a:rPr lang="es-ES" sz="1200" dirty="0">
                          <a:effectLst/>
                        </a:rPr>
                        <a:t>m</a:t>
                      </a:r>
                      <a:r>
                        <a:rPr lang="es-ES" sz="1200" spc="-5" dirty="0">
                          <a:effectLst/>
                        </a:rPr>
                        <a:t>b</a:t>
                      </a:r>
                      <a:r>
                        <a:rPr lang="es-ES" sz="1200" spc="5" dirty="0">
                          <a:effectLst/>
                        </a:rPr>
                        <a:t>r</a:t>
                      </a:r>
                      <a:r>
                        <a:rPr lang="es-ES" sz="1200" dirty="0">
                          <a:effectLst/>
                        </a:rPr>
                        <a:t>e</a:t>
                      </a:r>
                      <a:r>
                        <a:rPr lang="es-ES" sz="1200" spc="-15" dirty="0">
                          <a:effectLst/>
                        </a:rPr>
                        <a:t> </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1"/>
                  </a:ext>
                </a:extLst>
              </a:tr>
              <a:tr h="451687">
                <a:tc>
                  <a:txBody>
                    <a:bodyPr/>
                    <a:lstStyle/>
                    <a:p>
                      <a:pPr marL="66675">
                        <a:lnSpc>
                          <a:spcPct val="115000"/>
                        </a:lnSpc>
                        <a:spcAft>
                          <a:spcPts val="0"/>
                        </a:spcAft>
                      </a:pPr>
                      <a:r>
                        <a:rPr lang="es-ES" sz="1200" spc="5" dirty="0">
                          <a:effectLst/>
                        </a:rPr>
                        <a:t>A</a:t>
                      </a:r>
                      <a:r>
                        <a:rPr lang="es-ES" sz="1200" spc="-5" dirty="0">
                          <a:effectLst/>
                        </a:rPr>
                        <a:t>p</a:t>
                      </a:r>
                      <a:r>
                        <a:rPr lang="es-ES" sz="1200" spc="-15" dirty="0">
                          <a:effectLst/>
                        </a:rPr>
                        <a:t>e</a:t>
                      </a:r>
                      <a:r>
                        <a:rPr lang="es-ES" sz="1200" spc="5" dirty="0">
                          <a:effectLst/>
                        </a:rPr>
                        <a:t>l</a:t>
                      </a:r>
                      <a:r>
                        <a:rPr lang="es-ES" sz="1200" spc="-5" dirty="0">
                          <a:effectLst/>
                        </a:rPr>
                        <a:t>l</a:t>
                      </a:r>
                      <a:r>
                        <a:rPr lang="es-ES" sz="1200" spc="5" dirty="0">
                          <a:effectLst/>
                        </a:rPr>
                        <a:t>i</a:t>
                      </a:r>
                      <a:r>
                        <a:rPr lang="es-ES" sz="1200" spc="-5" dirty="0">
                          <a:effectLst/>
                        </a:rPr>
                        <a:t>do</a:t>
                      </a:r>
                      <a:r>
                        <a:rPr lang="es-ES" sz="1200" dirty="0">
                          <a:effectLst/>
                        </a:rPr>
                        <a:t>s</a:t>
                      </a:r>
                      <a:endParaRPr lang="es-ES" sz="12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2"/>
                  </a:ext>
                </a:extLst>
              </a:tr>
              <a:tr h="451687">
                <a:tc>
                  <a:txBody>
                    <a:bodyPr/>
                    <a:lstStyle/>
                    <a:p>
                      <a:pPr marL="66675">
                        <a:lnSpc>
                          <a:spcPct val="115000"/>
                        </a:lnSpc>
                        <a:spcAft>
                          <a:spcPts val="0"/>
                        </a:spcAft>
                      </a:pPr>
                      <a:r>
                        <a:rPr lang="es-ES" sz="1200" dirty="0">
                          <a:effectLst/>
                        </a:rPr>
                        <a:t>D</a:t>
                      </a:r>
                      <a:r>
                        <a:rPr lang="es-ES" sz="1200" spc="5" dirty="0">
                          <a:effectLst/>
                        </a:rPr>
                        <a:t>N</a:t>
                      </a:r>
                      <a:r>
                        <a:rPr lang="es-ES" sz="1200" dirty="0">
                          <a:effectLst/>
                        </a:rPr>
                        <a:t>I</a:t>
                      </a:r>
                      <a:r>
                        <a:rPr lang="es-ES" sz="1200" spc="-5" dirty="0">
                          <a:effectLst/>
                        </a:rPr>
                        <a:t> </a:t>
                      </a:r>
                      <a:r>
                        <a:rPr lang="es-ES" sz="1200" dirty="0">
                          <a:effectLst/>
                        </a:rPr>
                        <a:t>o P</a:t>
                      </a:r>
                      <a:r>
                        <a:rPr lang="es-ES" sz="1200" spc="-5" dirty="0">
                          <a:effectLst/>
                        </a:rPr>
                        <a:t>a</a:t>
                      </a:r>
                      <a:r>
                        <a:rPr lang="es-ES" sz="1200" spc="5" dirty="0">
                          <a:effectLst/>
                        </a:rPr>
                        <a:t>s</a:t>
                      </a:r>
                      <a:r>
                        <a:rPr lang="es-ES" sz="1200" spc="-5" dirty="0">
                          <a:effectLst/>
                        </a:rPr>
                        <a:t>apo</a:t>
                      </a:r>
                      <a:r>
                        <a:rPr lang="es-ES" sz="1200" spc="5" dirty="0">
                          <a:effectLst/>
                        </a:rPr>
                        <a:t>r</a:t>
                      </a:r>
                      <a:r>
                        <a:rPr lang="es-ES" sz="1200" dirty="0">
                          <a:effectLst/>
                        </a:rPr>
                        <a:t>te</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3"/>
                  </a:ext>
                </a:extLst>
              </a:tr>
              <a:tr h="451687">
                <a:tc>
                  <a:txBody>
                    <a:bodyPr/>
                    <a:lstStyle/>
                    <a:p>
                      <a:pPr marL="66675">
                        <a:lnSpc>
                          <a:spcPct val="115000"/>
                        </a:lnSpc>
                        <a:spcAft>
                          <a:spcPts val="0"/>
                        </a:spcAft>
                      </a:pPr>
                      <a:r>
                        <a:rPr lang="es-ES" sz="1200" dirty="0">
                          <a:effectLst/>
                        </a:rPr>
                        <a:t>E</a:t>
                      </a:r>
                      <a:r>
                        <a:rPr lang="es-ES" sz="1200" spc="5" dirty="0">
                          <a:effectLst/>
                        </a:rPr>
                        <a:t>s</a:t>
                      </a:r>
                      <a:r>
                        <a:rPr lang="es-ES" sz="1200" dirty="0">
                          <a:effectLst/>
                        </a:rPr>
                        <a:t>t</a:t>
                      </a:r>
                      <a:r>
                        <a:rPr lang="es-ES" sz="1200" spc="-5" dirty="0">
                          <a:effectLst/>
                        </a:rPr>
                        <a:t>ud</a:t>
                      </a:r>
                      <a:r>
                        <a:rPr lang="es-ES" sz="1200" spc="5" dirty="0">
                          <a:effectLst/>
                        </a:rPr>
                        <a:t>i</a:t>
                      </a:r>
                      <a:r>
                        <a:rPr lang="es-ES" sz="1200" spc="-5" dirty="0">
                          <a:effectLst/>
                        </a:rPr>
                        <a:t>o</a:t>
                      </a:r>
                      <a:r>
                        <a:rPr lang="es-ES" sz="1200" dirty="0">
                          <a:effectLst/>
                        </a:rPr>
                        <a:t>s</a:t>
                      </a:r>
                      <a:r>
                        <a:rPr lang="es-ES" sz="1200" spc="-5" dirty="0">
                          <a:effectLst/>
                        </a:rPr>
                        <a:t> </a:t>
                      </a:r>
                      <a:r>
                        <a:rPr lang="es-ES" sz="1200" dirty="0">
                          <a:effectLst/>
                        </a:rPr>
                        <a:t>R</a:t>
                      </a:r>
                      <a:r>
                        <a:rPr lang="es-ES" sz="1200" spc="-5" dirty="0">
                          <a:effectLst/>
                        </a:rPr>
                        <a:t>ea</a:t>
                      </a:r>
                      <a:r>
                        <a:rPr lang="es-ES" sz="1200" spc="5" dirty="0">
                          <a:effectLst/>
                        </a:rPr>
                        <a:t>l</a:t>
                      </a:r>
                      <a:r>
                        <a:rPr lang="es-ES" sz="1200" spc="-5" dirty="0">
                          <a:effectLst/>
                        </a:rPr>
                        <a:t>i</a:t>
                      </a:r>
                      <a:r>
                        <a:rPr lang="es-ES" sz="1200" spc="5" dirty="0">
                          <a:effectLst/>
                        </a:rPr>
                        <a:t>z</a:t>
                      </a:r>
                      <a:r>
                        <a:rPr lang="es-ES" sz="1200" spc="-5" dirty="0">
                          <a:effectLst/>
                        </a:rPr>
                        <a:t>ado</a:t>
                      </a:r>
                      <a:r>
                        <a:rPr lang="es-ES" sz="1200" dirty="0">
                          <a:effectLst/>
                        </a:rPr>
                        <a:t>s</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4"/>
                  </a:ext>
                </a:extLst>
              </a:tr>
              <a:tr h="451687">
                <a:tc>
                  <a:txBody>
                    <a:bodyPr/>
                    <a:lstStyle/>
                    <a:p>
                      <a:pPr marL="66675">
                        <a:lnSpc>
                          <a:spcPct val="115000"/>
                        </a:lnSpc>
                        <a:spcAft>
                          <a:spcPts val="0"/>
                        </a:spcAft>
                      </a:pPr>
                      <a:r>
                        <a:rPr lang="es-ES" sz="1200" dirty="0">
                          <a:effectLst/>
                        </a:rPr>
                        <a:t>P</a:t>
                      </a:r>
                      <a:r>
                        <a:rPr lang="es-ES" sz="1200" spc="-5" dirty="0">
                          <a:effectLst/>
                        </a:rPr>
                        <a:t>ue</a:t>
                      </a:r>
                      <a:r>
                        <a:rPr lang="es-ES" sz="1200" spc="5" dirty="0">
                          <a:effectLst/>
                        </a:rPr>
                        <a:t>s</a:t>
                      </a:r>
                      <a:r>
                        <a:rPr lang="es-ES" sz="1200" dirty="0">
                          <a:effectLst/>
                        </a:rPr>
                        <a:t>to </a:t>
                      </a:r>
                      <a:r>
                        <a:rPr lang="es-ES" sz="1200" spc="-5" dirty="0">
                          <a:effectLst/>
                        </a:rPr>
                        <a:t>d</a:t>
                      </a:r>
                      <a:r>
                        <a:rPr lang="es-ES" sz="1200" dirty="0">
                          <a:effectLst/>
                        </a:rPr>
                        <a:t>e t</a:t>
                      </a:r>
                      <a:r>
                        <a:rPr lang="es-ES" sz="1200" spc="5" dirty="0">
                          <a:effectLst/>
                        </a:rPr>
                        <a:t>r</a:t>
                      </a:r>
                      <a:r>
                        <a:rPr lang="es-ES" sz="1200" spc="-5" dirty="0">
                          <a:effectLst/>
                        </a:rPr>
                        <a:t>aba</a:t>
                      </a:r>
                      <a:r>
                        <a:rPr lang="es-ES" sz="1200" spc="5" dirty="0">
                          <a:effectLst/>
                        </a:rPr>
                        <a:t>j</a:t>
                      </a:r>
                      <a:r>
                        <a:rPr lang="es-ES" sz="1200" dirty="0">
                          <a:effectLst/>
                        </a:rPr>
                        <a:t>o </a:t>
                      </a:r>
                      <a:r>
                        <a:rPr lang="es-ES" sz="1200" spc="-5" dirty="0">
                          <a:effectLst/>
                        </a:rPr>
                        <a:t>ac</a:t>
                      </a:r>
                      <a:r>
                        <a:rPr lang="es-ES" sz="1200" dirty="0">
                          <a:effectLst/>
                        </a:rPr>
                        <a:t>t</a:t>
                      </a:r>
                      <a:r>
                        <a:rPr lang="es-ES" sz="1200" spc="-5" dirty="0">
                          <a:effectLst/>
                        </a:rPr>
                        <a:t>ua</a:t>
                      </a:r>
                      <a:r>
                        <a:rPr lang="es-ES" sz="1200" dirty="0">
                          <a:effectLst/>
                        </a:rPr>
                        <a:t>l</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5"/>
                  </a:ext>
                </a:extLst>
              </a:tr>
              <a:tr h="451687">
                <a:tc>
                  <a:txBody>
                    <a:bodyPr/>
                    <a:lstStyle/>
                    <a:p>
                      <a:pPr marL="66675">
                        <a:lnSpc>
                          <a:spcPct val="115000"/>
                        </a:lnSpc>
                        <a:spcAft>
                          <a:spcPts val="0"/>
                        </a:spcAft>
                      </a:pPr>
                      <a:r>
                        <a:rPr lang="es-ES" sz="1200" dirty="0">
                          <a:effectLst/>
                        </a:rPr>
                        <a:t>D</a:t>
                      </a:r>
                      <a:r>
                        <a:rPr lang="es-ES" sz="1200" spc="5" dirty="0">
                          <a:effectLst/>
                        </a:rPr>
                        <a:t>ir</a:t>
                      </a:r>
                      <a:r>
                        <a:rPr lang="es-ES" sz="1200" spc="-15" dirty="0">
                          <a:effectLst/>
                        </a:rPr>
                        <a:t>e</a:t>
                      </a:r>
                      <a:r>
                        <a:rPr lang="es-ES" sz="1200" spc="5" dirty="0">
                          <a:effectLst/>
                        </a:rPr>
                        <a:t>c</a:t>
                      </a:r>
                      <a:r>
                        <a:rPr lang="es-ES" sz="1200" spc="-5" dirty="0">
                          <a:effectLst/>
                        </a:rPr>
                        <a:t>c</a:t>
                      </a:r>
                      <a:r>
                        <a:rPr lang="es-ES" sz="1200" spc="5" dirty="0">
                          <a:effectLst/>
                        </a:rPr>
                        <a:t>i</a:t>
                      </a:r>
                      <a:r>
                        <a:rPr lang="es-ES" sz="1200" spc="-5" dirty="0">
                          <a:effectLst/>
                        </a:rPr>
                        <a:t>ón</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6"/>
                  </a:ext>
                </a:extLst>
              </a:tr>
              <a:tr h="451687">
                <a:tc>
                  <a:txBody>
                    <a:bodyPr/>
                    <a:lstStyle/>
                    <a:p>
                      <a:pPr marL="66675">
                        <a:lnSpc>
                          <a:spcPct val="115000"/>
                        </a:lnSpc>
                        <a:spcAft>
                          <a:spcPts val="0"/>
                        </a:spcAft>
                      </a:pPr>
                      <a:r>
                        <a:rPr lang="es-ES" sz="1200" spc="-5" dirty="0">
                          <a:effectLst/>
                        </a:rPr>
                        <a:t>Cód</a:t>
                      </a:r>
                      <a:r>
                        <a:rPr lang="es-ES" sz="1200" spc="5" dirty="0">
                          <a:effectLst/>
                        </a:rPr>
                        <a:t>ig</a:t>
                      </a:r>
                      <a:r>
                        <a:rPr lang="es-ES" sz="1200" dirty="0">
                          <a:effectLst/>
                        </a:rPr>
                        <a:t>o </a:t>
                      </a:r>
                      <a:r>
                        <a:rPr lang="es-ES" sz="1200" spc="-5" dirty="0">
                          <a:effectLst/>
                        </a:rPr>
                        <a:t>po</a:t>
                      </a:r>
                      <a:r>
                        <a:rPr lang="es-ES" sz="1200" spc="-10" dirty="0">
                          <a:effectLst/>
                        </a:rPr>
                        <a:t>s</a:t>
                      </a:r>
                      <a:r>
                        <a:rPr lang="es-ES" sz="1200" dirty="0">
                          <a:effectLst/>
                        </a:rPr>
                        <a:t>t</a:t>
                      </a:r>
                      <a:r>
                        <a:rPr lang="es-ES" sz="1200" spc="-5" dirty="0">
                          <a:effectLst/>
                        </a:rPr>
                        <a:t>a</a:t>
                      </a:r>
                      <a:r>
                        <a:rPr lang="es-ES" sz="1200" dirty="0">
                          <a:effectLst/>
                        </a:rPr>
                        <a:t>l</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7"/>
                  </a:ext>
                </a:extLst>
              </a:tr>
              <a:tr h="451687">
                <a:tc>
                  <a:txBody>
                    <a:bodyPr/>
                    <a:lstStyle/>
                    <a:p>
                      <a:pPr marL="66675">
                        <a:lnSpc>
                          <a:spcPct val="115000"/>
                        </a:lnSpc>
                        <a:spcAft>
                          <a:spcPts val="0"/>
                        </a:spcAft>
                      </a:pPr>
                      <a:r>
                        <a:rPr lang="es-ES" sz="1200" spc="-5" dirty="0">
                          <a:effectLst/>
                        </a:rPr>
                        <a:t>Ciudad</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8"/>
                  </a:ext>
                </a:extLst>
              </a:tr>
              <a:tr h="451687">
                <a:tc>
                  <a:txBody>
                    <a:bodyPr/>
                    <a:lstStyle/>
                    <a:p>
                      <a:pPr marL="66675">
                        <a:lnSpc>
                          <a:spcPct val="115000"/>
                        </a:lnSpc>
                        <a:spcAft>
                          <a:spcPts val="0"/>
                        </a:spcAft>
                      </a:pPr>
                      <a:r>
                        <a:rPr lang="es-ES" sz="1200" dirty="0">
                          <a:effectLst/>
                        </a:rPr>
                        <a:t>P</a:t>
                      </a:r>
                      <a:r>
                        <a:rPr lang="es-ES" sz="1200" spc="-5" dirty="0">
                          <a:effectLst/>
                        </a:rPr>
                        <a:t>a</a:t>
                      </a:r>
                      <a:r>
                        <a:rPr lang="es-ES" sz="1200" spc="5" dirty="0">
                          <a:effectLst/>
                        </a:rPr>
                        <a:t>í</a:t>
                      </a:r>
                      <a:r>
                        <a:rPr lang="es-ES" sz="1200" dirty="0">
                          <a:effectLst/>
                        </a:rPr>
                        <a:t>s</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09"/>
                  </a:ext>
                </a:extLst>
              </a:tr>
              <a:tr h="451687">
                <a:tc>
                  <a:txBody>
                    <a:bodyPr/>
                    <a:lstStyle/>
                    <a:p>
                      <a:pPr marL="66675">
                        <a:lnSpc>
                          <a:spcPct val="115000"/>
                        </a:lnSpc>
                        <a:spcAft>
                          <a:spcPts val="0"/>
                        </a:spcAft>
                      </a:pPr>
                      <a:r>
                        <a:rPr lang="es-ES" sz="1200" dirty="0">
                          <a:effectLst/>
                        </a:rPr>
                        <a:t>E-</a:t>
                      </a:r>
                      <a:r>
                        <a:rPr lang="es-ES" sz="1200" spc="-5" dirty="0">
                          <a:effectLst/>
                        </a:rPr>
                        <a:t>Ma</a:t>
                      </a:r>
                      <a:r>
                        <a:rPr lang="es-ES" sz="1200" spc="5" dirty="0">
                          <a:effectLst/>
                        </a:rPr>
                        <a:t>i</a:t>
                      </a:r>
                      <a:r>
                        <a:rPr lang="es-ES" sz="1200" dirty="0">
                          <a:effectLst/>
                        </a:rPr>
                        <a:t>l</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10"/>
                  </a:ext>
                </a:extLst>
              </a:tr>
              <a:tr h="451687">
                <a:tc>
                  <a:txBody>
                    <a:bodyPr/>
                    <a:lstStyle/>
                    <a:p>
                      <a:pPr marL="66675">
                        <a:lnSpc>
                          <a:spcPct val="115000"/>
                        </a:lnSpc>
                        <a:spcAft>
                          <a:spcPts val="0"/>
                        </a:spcAft>
                      </a:pPr>
                      <a:r>
                        <a:rPr lang="es-ES" sz="1200" spc="5" dirty="0">
                          <a:effectLst/>
                        </a:rPr>
                        <a:t>T</a:t>
                      </a:r>
                      <a:r>
                        <a:rPr lang="es-ES" sz="1200" spc="-5" dirty="0">
                          <a:effectLst/>
                        </a:rPr>
                        <a:t>e</a:t>
                      </a:r>
                      <a:r>
                        <a:rPr lang="es-ES" sz="1200" spc="5" dirty="0">
                          <a:effectLst/>
                        </a:rPr>
                        <a:t>l</a:t>
                      </a:r>
                      <a:r>
                        <a:rPr lang="es-ES" sz="1200" spc="-5" dirty="0">
                          <a:effectLst/>
                        </a:rPr>
                        <a:t>é</a:t>
                      </a:r>
                      <a:r>
                        <a:rPr lang="es-ES" sz="1200" dirty="0">
                          <a:effectLst/>
                        </a:rPr>
                        <a:t>f</a:t>
                      </a:r>
                      <a:r>
                        <a:rPr lang="es-ES" sz="1200" spc="-5" dirty="0">
                          <a:effectLst/>
                        </a:rPr>
                        <a:t>ono</a:t>
                      </a:r>
                      <a:endParaRPr lang="es-ES" sz="1100" dirty="0">
                        <a:effectLst/>
                        <a:latin typeface="Calibri"/>
                        <a:ea typeface="Calibri"/>
                        <a:cs typeface="Times New Roman"/>
                      </a:endParaRPr>
                    </a:p>
                  </a:txBody>
                  <a:tcPr marL="0" marR="0" marT="0" marB="0" anchor="ctr"/>
                </a:tc>
                <a:tc>
                  <a:txBody>
                    <a:bodyPr/>
                    <a:lstStyle/>
                    <a:p>
                      <a:endParaRPr lang="es-ES" dirty="0"/>
                    </a:p>
                  </a:txBody>
                  <a:tcPr marL="0" marR="0" marT="0" marB="0"/>
                </a:tc>
                <a:extLst>
                  <a:ext uri="{0D108BD9-81ED-4DB2-BD59-A6C34878D82A}">
                    <a16:rowId xmlns:a16="http://schemas.microsoft.com/office/drawing/2014/main" xmlns="" val="10011"/>
                  </a:ext>
                </a:extLst>
              </a:tr>
            </a:tbl>
          </a:graphicData>
        </a:graphic>
      </p:graphicFrame>
      <p:pic>
        <p:nvPicPr>
          <p:cNvPr id="3" name="Imagen 2">
            <a:extLst>
              <a:ext uri="{FF2B5EF4-FFF2-40B4-BE49-F238E27FC236}">
                <a16:creationId xmlns:a16="http://schemas.microsoft.com/office/drawing/2014/main" xmlns="" id="{08CE69BA-E02A-4A26-954E-9BF58E9F146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165762"/>
            <a:ext cx="9711650" cy="807292"/>
          </a:xfrm>
          <a:prstGeom prst="rect">
            <a:avLst/>
          </a:prstGeom>
        </p:spPr>
      </p:pic>
      <p:sp>
        <p:nvSpPr>
          <p:cNvPr id="17" name="1 Título">
            <a:extLst>
              <a:ext uri="{FF2B5EF4-FFF2-40B4-BE49-F238E27FC236}">
                <a16:creationId xmlns:a16="http://schemas.microsoft.com/office/drawing/2014/main" xmlns="" id="{CED36F08-9059-4647-8ED8-F88DA4484E51}"/>
              </a:ext>
            </a:extLst>
          </p:cNvPr>
          <p:cNvSpPr txBox="1">
            <a:spLocks/>
          </p:cNvSpPr>
          <p:nvPr/>
        </p:nvSpPr>
        <p:spPr>
          <a:xfrm>
            <a:off x="1095857" y="315341"/>
            <a:ext cx="871296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a:solidFill>
                  <a:schemeClr val="bg1"/>
                </a:solidFill>
              </a:rPr>
              <a:t>INSCRIPCIÓN: TÉCNICO EN DETECCIÓN DEL MALTRATO Y VIOLENCIA DE GÉNERO</a:t>
            </a:r>
          </a:p>
        </p:txBody>
      </p:sp>
    </p:spTree>
    <p:extLst>
      <p:ext uri="{BB962C8B-B14F-4D97-AF65-F5344CB8AC3E}">
        <p14:creationId xmlns:p14="http://schemas.microsoft.com/office/powerpoint/2010/main" xmlns="" val="368675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EB8EF67D-92F5-4B58-9402-C289ECF294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60813" y="228781"/>
            <a:ext cx="6120914" cy="774259"/>
          </a:xfrm>
          <a:prstGeom prst="rect">
            <a:avLst/>
          </a:prstGeom>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2" t="234" r="65958" b="-234"/>
          <a:stretch/>
        </p:blipFill>
        <p:spPr bwMode="auto">
          <a:xfrm>
            <a:off x="-375592" y="-171400"/>
            <a:ext cx="3722068" cy="708221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a:extLst>
              <a:ext uri="{FF2B5EF4-FFF2-40B4-BE49-F238E27FC236}">
                <a16:creationId xmlns:a16="http://schemas.microsoft.com/office/drawing/2014/main" xmlns="" id="{C1EAD941-5200-4E48-990E-BF05ADE331F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27657" y="-243408"/>
            <a:ext cx="7192680" cy="7200800"/>
          </a:xfrm>
          <a:prstGeom prst="rect">
            <a:avLst/>
          </a:prstGeom>
        </p:spPr>
      </p:pic>
      <p:sp>
        <p:nvSpPr>
          <p:cNvPr id="5" name="1 Título"/>
          <p:cNvSpPr txBox="1">
            <a:spLocks/>
          </p:cNvSpPr>
          <p:nvPr/>
        </p:nvSpPr>
        <p:spPr>
          <a:xfrm>
            <a:off x="4088904" y="396373"/>
            <a:ext cx="5256584"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Calibri" panose="020F0502020204030204" pitchFamily="34" charset="0"/>
                <a:cs typeface="Calibri" panose="020F0502020204030204" pitchFamily="34" charset="0"/>
              </a:rPr>
              <a:t>PRESENTACIÓN</a:t>
            </a:r>
          </a:p>
        </p:txBody>
      </p:sp>
      <p:sp>
        <p:nvSpPr>
          <p:cNvPr id="15" name="CuadroTexto 14">
            <a:extLst>
              <a:ext uri="{FF2B5EF4-FFF2-40B4-BE49-F238E27FC236}">
                <a16:creationId xmlns:a16="http://schemas.microsoft.com/office/drawing/2014/main" xmlns="" id="{7D7294F7-4FB2-4C80-8BF7-25FFA98BB77F}"/>
              </a:ext>
            </a:extLst>
          </p:cNvPr>
          <p:cNvSpPr txBox="1"/>
          <p:nvPr/>
        </p:nvSpPr>
        <p:spPr>
          <a:xfrm>
            <a:off x="3582401" y="1475229"/>
            <a:ext cx="5954249" cy="2893100"/>
          </a:xfrm>
          <a:prstGeom prst="rect">
            <a:avLst/>
          </a:prstGeom>
          <a:noFill/>
        </p:spPr>
        <p:txBody>
          <a:bodyPr wrap="square">
            <a:spAutoFit/>
          </a:bodyPr>
          <a:lstStyle/>
          <a:p>
            <a:r>
              <a:rPr lang="es-ES" sz="1400" dirty="0"/>
              <a:t>En la actualidad, la violencia contra las mujeres ha dejado de ser una cuestión relacionada con el ámbito privado, en muchas ocasiones minimizada, ocultada o justificada, y ha pasado a considerarse como un problema social de envergadura con espacio en las agendas políticas.</a:t>
            </a:r>
          </a:p>
          <a:p>
            <a:r>
              <a:rPr lang="es-ES" sz="1400" dirty="0"/>
              <a:t>Los estudios realizados sobre la violencia ejercida contra las mujeres han coincidido, en su gran mayoría, en poner de manifiesto que esta violencia está vinculada a la existencia de un desequilibrio histórico en las relaciones que mantienen ambos sexos en la práctica totalidad de los ámbitos de la vida social, familiar, profesional.</a:t>
            </a:r>
          </a:p>
          <a:p>
            <a:r>
              <a:rPr lang="es-ES" sz="1400" dirty="0"/>
              <a:t>Las relaciones de poder dominantes han situado tradicionalmente a la mujer en una posición de inferioridad con respecto al hombre, situación que trata de perpetuarse a través de un amplio espectro de manifestaciones violentas, sexual, físico, psicológico, económico, emocional, etc. </a:t>
            </a:r>
          </a:p>
        </p:txBody>
      </p:sp>
    </p:spTree>
    <p:extLst>
      <p:ext uri="{BB962C8B-B14F-4D97-AF65-F5344CB8AC3E}">
        <p14:creationId xmlns:p14="http://schemas.microsoft.com/office/powerpoint/2010/main" xmlns="" val="3226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4FE09801-8E66-4C33-9C97-794A229B291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366"/>
          <a:stretch/>
        </p:blipFill>
        <p:spPr>
          <a:xfrm>
            <a:off x="0" y="44624"/>
            <a:ext cx="9906000" cy="6912768"/>
          </a:xfrm>
          <a:prstGeom prst="rect">
            <a:avLst/>
          </a:prstGeom>
        </p:spPr>
      </p:pic>
      <p:pic>
        <p:nvPicPr>
          <p:cNvPr id="21" name="Imagen 20">
            <a:extLst>
              <a:ext uri="{FF2B5EF4-FFF2-40B4-BE49-F238E27FC236}">
                <a16:creationId xmlns:a16="http://schemas.microsoft.com/office/drawing/2014/main" xmlns="" id="{817517FF-5D9F-40C9-AA19-B82AB0B8E6A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10139"/>
            <a:ext cx="3889743" cy="774259"/>
          </a:xfrm>
          <a:prstGeom prst="rect">
            <a:avLst/>
          </a:prstGeom>
        </p:spPr>
      </p:pic>
      <p:sp>
        <p:nvSpPr>
          <p:cNvPr id="23" name="1 Título"/>
          <p:cNvSpPr txBox="1">
            <a:spLocks/>
          </p:cNvSpPr>
          <p:nvPr/>
        </p:nvSpPr>
        <p:spPr>
          <a:xfrm>
            <a:off x="632520" y="397601"/>
            <a:ext cx="374441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OBJETIVOS</a:t>
            </a:r>
          </a:p>
        </p:txBody>
      </p:sp>
      <p:sp>
        <p:nvSpPr>
          <p:cNvPr id="8" name="2 Marcador de contenido">
            <a:extLst>
              <a:ext uri="{FF2B5EF4-FFF2-40B4-BE49-F238E27FC236}">
                <a16:creationId xmlns:a16="http://schemas.microsoft.com/office/drawing/2014/main" xmlns="" id="{C119BE7E-E7AF-4973-82FE-449B65D0793F}"/>
              </a:ext>
            </a:extLst>
          </p:cNvPr>
          <p:cNvSpPr txBox="1">
            <a:spLocks/>
          </p:cNvSpPr>
          <p:nvPr/>
        </p:nvSpPr>
        <p:spPr>
          <a:xfrm>
            <a:off x="497582" y="1203382"/>
            <a:ext cx="8910835" cy="19777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
                <a:schemeClr val="accent4">
                  <a:lumMod val="75000"/>
                </a:schemeClr>
              </a:buClr>
              <a:buSzPct val="110000"/>
              <a:buFont typeface="Wingdings" panose="05000000000000000000" pitchFamily="2" charset="2"/>
              <a:buChar char="ü"/>
            </a:pPr>
            <a:r>
              <a:rPr lang="es-ES" sz="1400" dirty="0"/>
              <a:t>Conocer los procedimientos de actuación ante la violencia de género.</a:t>
            </a:r>
          </a:p>
          <a:p>
            <a:pPr lvl="0" algn="just">
              <a:buClr>
                <a:schemeClr val="accent4">
                  <a:lumMod val="75000"/>
                </a:schemeClr>
              </a:buClr>
              <a:buSzPct val="110000"/>
              <a:buFont typeface="Wingdings" panose="05000000000000000000" pitchFamily="2" charset="2"/>
              <a:buChar char="ü"/>
            </a:pPr>
            <a:r>
              <a:rPr lang="es-ES" sz="1400" dirty="0"/>
              <a:t>Analizar la información que permita conocer individualmente las características de cada caso.</a:t>
            </a:r>
          </a:p>
          <a:p>
            <a:pPr lvl="0" algn="just">
              <a:buClr>
                <a:schemeClr val="accent4">
                  <a:lumMod val="75000"/>
                </a:schemeClr>
              </a:buClr>
              <a:buSzPct val="110000"/>
              <a:buFont typeface="Wingdings" panose="05000000000000000000" pitchFamily="2" charset="2"/>
              <a:buChar char="ü"/>
            </a:pPr>
            <a:r>
              <a:rPr lang="es-ES" sz="1400" dirty="0"/>
              <a:t>Conocer los recursos y medidas a adoptar en caso de violencia de género.</a:t>
            </a:r>
          </a:p>
          <a:p>
            <a:pPr lvl="0" algn="just">
              <a:buClr>
                <a:schemeClr val="accent4">
                  <a:lumMod val="75000"/>
                </a:schemeClr>
              </a:buClr>
              <a:buSzPct val="110000"/>
              <a:buFont typeface="Wingdings" panose="05000000000000000000" pitchFamily="2" charset="2"/>
              <a:buChar char="ü"/>
            </a:pPr>
            <a:r>
              <a:rPr lang="es-ES" sz="1400" dirty="0"/>
              <a:t>Intervención ante los diferentes tipos de maltratos, sus secuelas.</a:t>
            </a:r>
          </a:p>
          <a:p>
            <a:pPr lvl="0" algn="just">
              <a:buClr>
                <a:schemeClr val="accent4">
                  <a:lumMod val="75000"/>
                </a:schemeClr>
              </a:buClr>
              <a:buSzPct val="110000"/>
              <a:buFont typeface="Wingdings" panose="05000000000000000000" pitchFamily="2" charset="2"/>
              <a:buChar char="ü"/>
            </a:pPr>
            <a:r>
              <a:rPr lang="es-ES" sz="1400" dirty="0"/>
              <a:t>Aumentar la seguridad de la mujer y ayudarla en la toma de decisiones.</a:t>
            </a:r>
          </a:p>
          <a:p>
            <a:pPr lvl="0" algn="just">
              <a:buClr>
                <a:schemeClr val="accent4">
                  <a:lumMod val="75000"/>
                </a:schemeClr>
              </a:buClr>
              <a:buSzPct val="110000"/>
              <a:buFont typeface="Wingdings" panose="05000000000000000000" pitchFamily="2" charset="2"/>
              <a:buChar char="ü"/>
            </a:pPr>
            <a:r>
              <a:rPr lang="es-ES" sz="1400" dirty="0"/>
              <a:t>Realizar acciones de sensibilización y prevención del maltrato y violencia de género.</a:t>
            </a:r>
          </a:p>
          <a:p>
            <a:pPr marL="0" indent="0" algn="just">
              <a:buNone/>
            </a:pPr>
            <a:endParaRPr lang="es-ES" sz="1400" dirty="0"/>
          </a:p>
          <a:p>
            <a:pPr marL="0" indent="0" algn="just">
              <a:buNone/>
            </a:pPr>
            <a:endParaRPr lang="es-ES" sz="1400" dirty="0"/>
          </a:p>
        </p:txBody>
      </p:sp>
      <p:pic>
        <p:nvPicPr>
          <p:cNvPr id="9" name="Imagen 8">
            <a:extLst>
              <a:ext uri="{FF2B5EF4-FFF2-40B4-BE49-F238E27FC236}">
                <a16:creationId xmlns:a16="http://schemas.microsoft.com/office/drawing/2014/main" xmlns="" id="{43FC2967-09BE-4864-8103-7FA793AB62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284984"/>
            <a:ext cx="3889743" cy="774259"/>
          </a:xfrm>
          <a:prstGeom prst="rect">
            <a:avLst/>
          </a:prstGeom>
        </p:spPr>
      </p:pic>
      <p:sp>
        <p:nvSpPr>
          <p:cNvPr id="10" name="1 Título">
            <a:extLst>
              <a:ext uri="{FF2B5EF4-FFF2-40B4-BE49-F238E27FC236}">
                <a16:creationId xmlns:a16="http://schemas.microsoft.com/office/drawing/2014/main" xmlns="" id="{9BC58331-2346-4450-92FB-4D8957042B44}"/>
              </a:ext>
            </a:extLst>
          </p:cNvPr>
          <p:cNvSpPr txBox="1">
            <a:spLocks/>
          </p:cNvSpPr>
          <p:nvPr/>
        </p:nvSpPr>
        <p:spPr>
          <a:xfrm>
            <a:off x="776536" y="3501008"/>
            <a:ext cx="374441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METODOLOGÍA</a:t>
            </a:r>
          </a:p>
        </p:txBody>
      </p:sp>
      <p:sp>
        <p:nvSpPr>
          <p:cNvPr id="11" name="10 Rectángulo"/>
          <p:cNvSpPr/>
          <p:nvPr/>
        </p:nvSpPr>
        <p:spPr>
          <a:xfrm>
            <a:off x="632520" y="4509120"/>
            <a:ext cx="7344816" cy="1169551"/>
          </a:xfrm>
          <a:prstGeom prst="rect">
            <a:avLst/>
          </a:prstGeom>
        </p:spPr>
        <p:txBody>
          <a:bodyPr wrap="square">
            <a:spAutoFit/>
          </a:bodyPr>
          <a:lstStyle/>
          <a:p>
            <a:pPr lvl="0"/>
            <a:r>
              <a:rPr lang="es-ES_tradnl" sz="1400" dirty="0"/>
              <a:t>El alumno desarrollará sus estudios en la modalidad online a través de una plataforma de </a:t>
            </a:r>
            <a:r>
              <a:rPr lang="es-ES_tradnl" sz="1400" dirty="0" err="1"/>
              <a:t>Teleformación</a:t>
            </a:r>
            <a:r>
              <a:rPr lang="es-ES_tradnl" sz="1400" dirty="0"/>
              <a:t>, y contará con el acompañamiento y asesoramiento de un tutor. </a:t>
            </a:r>
            <a:endParaRPr lang="es-ES" sz="1400" dirty="0"/>
          </a:p>
          <a:p>
            <a:pPr lvl="0"/>
            <a:r>
              <a:rPr lang="es-ES_tradnl" sz="1400" dirty="0"/>
              <a:t>Así mismo, deberá completar las actividades programadas, desarrollando los ejercicios y casos prácticos que le serán planteados en el aula virtual.</a:t>
            </a:r>
            <a:endParaRPr lang="es-ES" sz="1400" dirty="0"/>
          </a:p>
          <a:p>
            <a:pPr lvl="0"/>
            <a:endParaRPr lang="es-ES" sz="1400" dirty="0"/>
          </a:p>
        </p:txBody>
      </p:sp>
    </p:spTree>
    <p:extLst>
      <p:ext uri="{BB962C8B-B14F-4D97-AF65-F5344CB8AC3E}">
        <p14:creationId xmlns:p14="http://schemas.microsoft.com/office/powerpoint/2010/main" xmlns="" val="188980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80B914F-2E08-46A5-8D8F-E534F62EBA2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7114" r="20555"/>
          <a:stretch/>
        </p:blipFill>
        <p:spPr>
          <a:xfrm>
            <a:off x="-30484" y="-27384"/>
            <a:ext cx="3342396" cy="6892054"/>
          </a:xfrm>
          <a:prstGeom prst="rect">
            <a:avLst/>
          </a:prstGeom>
        </p:spPr>
      </p:pic>
      <p:pic>
        <p:nvPicPr>
          <p:cNvPr id="3" name="Imagen 2">
            <a:extLst>
              <a:ext uri="{FF2B5EF4-FFF2-40B4-BE49-F238E27FC236}">
                <a16:creationId xmlns:a16="http://schemas.microsoft.com/office/drawing/2014/main" xmlns="" id="{C1EAD941-5200-4E48-990E-BF05ADE331F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55745" y="-171400"/>
            <a:ext cx="7192680" cy="7200800"/>
          </a:xfrm>
          <a:prstGeom prst="rect">
            <a:avLst/>
          </a:prstGeom>
        </p:spPr>
      </p:pic>
      <p:pic>
        <p:nvPicPr>
          <p:cNvPr id="11" name="Imagen 10">
            <a:extLst>
              <a:ext uri="{FF2B5EF4-FFF2-40B4-BE49-F238E27FC236}">
                <a16:creationId xmlns:a16="http://schemas.microsoft.com/office/drawing/2014/main" xmlns="" id="{FDBB2AAF-ED3C-4F66-AE84-96C707A21C3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95397" y="260648"/>
            <a:ext cx="3954751" cy="774259"/>
          </a:xfrm>
          <a:prstGeom prst="rect">
            <a:avLst/>
          </a:prstGeom>
        </p:spPr>
      </p:pic>
      <p:pic>
        <p:nvPicPr>
          <p:cNvPr id="8" name="Imagen 7">
            <a:extLst>
              <a:ext uri="{FF2B5EF4-FFF2-40B4-BE49-F238E27FC236}">
                <a16:creationId xmlns:a16="http://schemas.microsoft.com/office/drawing/2014/main" xmlns="" id="{EB8EF67D-92F5-4B58-9402-C289ECF294E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95397" y="3196519"/>
            <a:ext cx="4033867" cy="774259"/>
          </a:xfrm>
          <a:prstGeom prst="rect">
            <a:avLst/>
          </a:prstGeom>
        </p:spPr>
      </p:pic>
      <p:sp>
        <p:nvSpPr>
          <p:cNvPr id="5" name="1 Título"/>
          <p:cNvSpPr txBox="1">
            <a:spLocks/>
          </p:cNvSpPr>
          <p:nvPr/>
        </p:nvSpPr>
        <p:spPr>
          <a:xfrm>
            <a:off x="3980664" y="424681"/>
            <a:ext cx="264616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Calibri" panose="020F0502020204030204" pitchFamily="34" charset="0"/>
                <a:cs typeface="Calibri" panose="020F0502020204030204" pitchFamily="34" charset="0"/>
              </a:rPr>
              <a:t>DIRIGIDO A</a:t>
            </a:r>
          </a:p>
        </p:txBody>
      </p:sp>
      <p:sp>
        <p:nvSpPr>
          <p:cNvPr id="15" name="1 Título">
            <a:extLst>
              <a:ext uri="{FF2B5EF4-FFF2-40B4-BE49-F238E27FC236}">
                <a16:creationId xmlns:a16="http://schemas.microsoft.com/office/drawing/2014/main" xmlns="" id="{63A0570A-9B0E-4132-9F63-47CEADE2E0C9}"/>
              </a:ext>
            </a:extLst>
          </p:cNvPr>
          <p:cNvSpPr txBox="1">
            <a:spLocks/>
          </p:cNvSpPr>
          <p:nvPr/>
        </p:nvSpPr>
        <p:spPr>
          <a:xfrm>
            <a:off x="3976844" y="3379981"/>
            <a:ext cx="264998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Calibri" panose="020F0502020204030204" pitchFamily="34" charset="0"/>
                <a:cs typeface="Calibri" panose="020F0502020204030204" pitchFamily="34" charset="0"/>
              </a:rPr>
              <a:t>CARACTERÍSTICAS</a:t>
            </a:r>
          </a:p>
        </p:txBody>
      </p:sp>
      <p:sp>
        <p:nvSpPr>
          <p:cNvPr id="16" name="2 Marcador de contenido">
            <a:extLst>
              <a:ext uri="{FF2B5EF4-FFF2-40B4-BE49-F238E27FC236}">
                <a16:creationId xmlns:a16="http://schemas.microsoft.com/office/drawing/2014/main" xmlns="" id="{08742FFE-E0B3-40B5-8CF8-29245F830F65}"/>
              </a:ext>
            </a:extLst>
          </p:cNvPr>
          <p:cNvSpPr txBox="1">
            <a:spLocks/>
          </p:cNvSpPr>
          <p:nvPr/>
        </p:nvSpPr>
        <p:spPr>
          <a:xfrm>
            <a:off x="3467612" y="1635540"/>
            <a:ext cx="5847580" cy="7742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200" dirty="0"/>
              <a:t>El programa está dirigido a Abogados, Psicólogos, Educadores y Trabajadores Sociales, así como a profesionales que trabajan en la resolución alternativa de conflictos y quieran completar su formación.</a:t>
            </a:r>
            <a:endParaRPr lang="es-ES" sz="1400" dirty="0"/>
          </a:p>
          <a:p>
            <a:pPr marL="0" indent="0" algn="just">
              <a:buNone/>
            </a:pPr>
            <a:endParaRPr lang="es-ES" sz="1400" dirty="0"/>
          </a:p>
          <a:p>
            <a:pPr marL="0" indent="0" algn="just">
              <a:buNone/>
            </a:pPr>
            <a:endParaRPr lang="es-ES" sz="1400" dirty="0"/>
          </a:p>
        </p:txBody>
      </p:sp>
      <p:sp>
        <p:nvSpPr>
          <p:cNvPr id="17" name="2 Marcador de contenido">
            <a:extLst>
              <a:ext uri="{FF2B5EF4-FFF2-40B4-BE49-F238E27FC236}">
                <a16:creationId xmlns:a16="http://schemas.microsoft.com/office/drawing/2014/main" xmlns="" id="{7E92AC5F-756E-471E-9C26-9ADCF3AAE07B}"/>
              </a:ext>
            </a:extLst>
          </p:cNvPr>
          <p:cNvSpPr txBox="1">
            <a:spLocks/>
          </p:cNvSpPr>
          <p:nvPr/>
        </p:nvSpPr>
        <p:spPr>
          <a:xfrm>
            <a:off x="3467612" y="4133021"/>
            <a:ext cx="5847580" cy="28243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es-ES" sz="1200" dirty="0"/>
              <a:t>Duración: 200 horas que se desarrollan en 2 meses de forma intensiva.</a:t>
            </a:r>
          </a:p>
          <a:p>
            <a:pPr lvl="0" algn="just"/>
            <a:r>
              <a:rPr lang="es-ES" sz="1200" dirty="0"/>
              <a:t>Modalidad: A distancia en plataforma de teleformación y visionado de vídeos. </a:t>
            </a:r>
          </a:p>
          <a:p>
            <a:pPr lvl="0" algn="just"/>
            <a:r>
              <a:rPr lang="es-ES" sz="1200" dirty="0"/>
              <a:t>El alumno tendrá acceso a tutorías a lo largo del curso para la supervisión de los ejercicios y casos prácticos. </a:t>
            </a:r>
          </a:p>
          <a:p>
            <a:pPr marL="0" indent="0" algn="just">
              <a:buNone/>
            </a:pPr>
            <a:endParaRPr lang="es-ES" sz="1200" dirty="0"/>
          </a:p>
        </p:txBody>
      </p:sp>
    </p:spTree>
    <p:extLst>
      <p:ext uri="{BB962C8B-B14F-4D97-AF65-F5344CB8AC3E}">
        <p14:creationId xmlns:p14="http://schemas.microsoft.com/office/powerpoint/2010/main" xmlns="" val="189460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4A4B7BA5-AF0A-40E2-A3C3-FF68126D73A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8794" r="27704"/>
          <a:stretch/>
        </p:blipFill>
        <p:spPr>
          <a:xfrm>
            <a:off x="-1455711" y="-47198"/>
            <a:ext cx="5256584" cy="6952395"/>
          </a:xfrm>
          <a:prstGeom prst="rect">
            <a:avLst/>
          </a:prstGeom>
        </p:spPr>
      </p:pic>
      <p:pic>
        <p:nvPicPr>
          <p:cNvPr id="3" name="Imagen 2">
            <a:extLst>
              <a:ext uri="{FF2B5EF4-FFF2-40B4-BE49-F238E27FC236}">
                <a16:creationId xmlns:a16="http://schemas.microsoft.com/office/drawing/2014/main" xmlns="" id="{C1EAD941-5200-4E48-990E-BF05ADE331F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6462" y="-243408"/>
            <a:ext cx="7192680" cy="7200800"/>
          </a:xfrm>
          <a:prstGeom prst="rect">
            <a:avLst/>
          </a:prstGeom>
        </p:spPr>
      </p:pic>
      <p:pic>
        <p:nvPicPr>
          <p:cNvPr id="11" name="Imagen 10">
            <a:extLst>
              <a:ext uri="{FF2B5EF4-FFF2-40B4-BE49-F238E27FC236}">
                <a16:creationId xmlns:a16="http://schemas.microsoft.com/office/drawing/2014/main" xmlns="" id="{FDBB2AAF-ED3C-4F66-AE84-96C707A21C3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72880" y="62453"/>
            <a:ext cx="3954751" cy="702251"/>
          </a:xfrm>
          <a:prstGeom prst="rect">
            <a:avLst/>
          </a:prstGeom>
        </p:spPr>
      </p:pic>
      <p:sp>
        <p:nvSpPr>
          <p:cNvPr id="5" name="1 Título"/>
          <p:cNvSpPr txBox="1">
            <a:spLocks/>
          </p:cNvSpPr>
          <p:nvPr/>
        </p:nvSpPr>
        <p:spPr>
          <a:xfrm>
            <a:off x="4363781" y="206469"/>
            <a:ext cx="5256584"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Calibri" panose="020F0502020204030204" pitchFamily="34" charset="0"/>
                <a:cs typeface="Calibri" panose="020F0502020204030204" pitchFamily="34" charset="0"/>
              </a:rPr>
              <a:t>PROGRAMA ACADÉMICO</a:t>
            </a:r>
          </a:p>
        </p:txBody>
      </p:sp>
      <p:sp>
        <p:nvSpPr>
          <p:cNvPr id="9" name="CuadroTexto 8">
            <a:extLst>
              <a:ext uri="{FF2B5EF4-FFF2-40B4-BE49-F238E27FC236}">
                <a16:creationId xmlns:a16="http://schemas.microsoft.com/office/drawing/2014/main" xmlns="" id="{F2EF4A99-428E-4DF2-97C8-B77DCFF0D371}"/>
              </a:ext>
            </a:extLst>
          </p:cNvPr>
          <p:cNvSpPr txBox="1"/>
          <p:nvPr/>
        </p:nvSpPr>
        <p:spPr>
          <a:xfrm>
            <a:off x="3872880" y="899463"/>
            <a:ext cx="5931568" cy="2554545"/>
          </a:xfrm>
          <a:prstGeom prst="rect">
            <a:avLst/>
          </a:prstGeom>
          <a:noFill/>
        </p:spPr>
        <p:txBody>
          <a:bodyPr wrap="square">
            <a:spAutoFit/>
          </a:bodyPr>
          <a:lstStyle/>
          <a:p>
            <a:r>
              <a:rPr lang="es-ES" sz="1400" dirty="0"/>
              <a:t>1.    APROXIMACIÓN A LA TEMÁTICA DE LA VIOLENCIA DE GÉNERO</a:t>
            </a:r>
          </a:p>
          <a:p>
            <a:endParaRPr lang="es-ES" sz="1400" dirty="0"/>
          </a:p>
          <a:p>
            <a:pPr lvl="1"/>
            <a:r>
              <a:rPr lang="es-ES" sz="1200" dirty="0"/>
              <a:t>1.1   Aproximación a la violencia de género: visión histórica de la situación de maltrato de la mujer; concepto de violencia de género; causas de la violencia de género; formas de violencia de género.</a:t>
            </a:r>
          </a:p>
          <a:p>
            <a:pPr lvl="1"/>
            <a:r>
              <a:rPr lang="es-ES" sz="1200" dirty="0"/>
              <a:t>1.2   Violencia de género: características de la mujer maltratada; características del hombre maltratador; derechos de las mujeres víctimas de violencia de género y de las mujeres extranjeras; recomendaciones internacionales sobre violencia de género. </a:t>
            </a:r>
          </a:p>
          <a:p>
            <a:pPr lvl="1"/>
            <a:r>
              <a:rPr lang="es-ES" sz="1200" dirty="0"/>
              <a:t>1.3   Violencia de género en España: ¿cuántas mujeres han sufrido y sufren violencia de género?; hijos expuestos a la violencia de género; violencia de género y denuncia; víctimas mortales pro violencia de género; discapacidad y violencia de género. </a:t>
            </a:r>
          </a:p>
          <a:p>
            <a:pPr lvl="1"/>
            <a:r>
              <a:rPr lang="es-ES" sz="1200" dirty="0"/>
              <a:t>1.4   Referencias normativas sobre violencia de género: legislación básica; legislación a nivel estatal; planes sobre violencia de género; legislación a nivel autonómico. </a:t>
            </a:r>
          </a:p>
        </p:txBody>
      </p:sp>
      <p:sp>
        <p:nvSpPr>
          <p:cNvPr id="10" name="2 Marcador de contenido">
            <a:extLst>
              <a:ext uri="{FF2B5EF4-FFF2-40B4-BE49-F238E27FC236}">
                <a16:creationId xmlns:a16="http://schemas.microsoft.com/office/drawing/2014/main" xmlns="" id="{94179C7C-2BCA-4A1B-B5EF-2EB82ED1EA9B}"/>
              </a:ext>
            </a:extLst>
          </p:cNvPr>
          <p:cNvSpPr txBox="1">
            <a:spLocks/>
          </p:cNvSpPr>
          <p:nvPr/>
        </p:nvSpPr>
        <p:spPr>
          <a:xfrm>
            <a:off x="3755561" y="3528276"/>
            <a:ext cx="6048887"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63513">
              <a:buNone/>
            </a:pPr>
            <a:r>
              <a:rPr lang="es-ES" sz="1400" dirty="0"/>
              <a:t>2.	ACERCAMIENTO A LA VIOLENCIA DOMÉSTICA </a:t>
            </a:r>
          </a:p>
          <a:p>
            <a:pPr indent="-163513">
              <a:buNone/>
            </a:pPr>
            <a:endParaRPr lang="es-ES" sz="1400" dirty="0"/>
          </a:p>
          <a:p>
            <a:pPr lvl="1" indent="-163513">
              <a:buNone/>
            </a:pPr>
            <a:r>
              <a:rPr lang="es-ES" sz="1200" dirty="0"/>
              <a:t>2.1  Violencia doméstica: factores de riesgo de la violencia doméstica; modalidades de violencia doméstica; niveles de gravedad del maltrato doméstico; causas de la violencia doméstica; consecuencias de la violencia doméstica.</a:t>
            </a:r>
          </a:p>
          <a:p>
            <a:pPr lvl="1" indent="-163513">
              <a:buNone/>
            </a:pPr>
            <a:r>
              <a:rPr lang="es-ES" sz="1200" dirty="0"/>
              <a:t>2.2  Evolución histórica de la legislación sobre violencia doméstica en España.</a:t>
            </a:r>
          </a:p>
          <a:p>
            <a:pPr lvl="1" indent="-163513">
              <a:buNone/>
            </a:pPr>
            <a:r>
              <a:rPr lang="es-ES" sz="1200" dirty="0"/>
              <a:t>2.3  Planes de acción contra la violencia doméstica en España.</a:t>
            </a:r>
          </a:p>
          <a:p>
            <a:pPr indent="-163513">
              <a:buNone/>
            </a:pPr>
            <a:endParaRPr lang="es-ES" sz="1200" dirty="0"/>
          </a:p>
        </p:txBody>
      </p:sp>
    </p:spTree>
    <p:extLst>
      <p:ext uri="{BB962C8B-B14F-4D97-AF65-F5344CB8AC3E}">
        <p14:creationId xmlns:p14="http://schemas.microsoft.com/office/powerpoint/2010/main" xmlns="" val="174603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E6EB090-2090-4BA3-A83E-D84A14055B6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562" r="43458"/>
          <a:stretch/>
        </p:blipFill>
        <p:spPr>
          <a:xfrm>
            <a:off x="-676613" y="-27384"/>
            <a:ext cx="4145609" cy="6912768"/>
          </a:xfrm>
          <a:prstGeom prst="rect">
            <a:avLst/>
          </a:prstGeom>
        </p:spPr>
      </p:pic>
      <p:pic>
        <p:nvPicPr>
          <p:cNvPr id="3" name="Imagen 2">
            <a:extLst>
              <a:ext uri="{FF2B5EF4-FFF2-40B4-BE49-F238E27FC236}">
                <a16:creationId xmlns:a16="http://schemas.microsoft.com/office/drawing/2014/main" xmlns="" id="{C1EAD941-5200-4E48-990E-BF05ADE331F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72888" y="-271232"/>
            <a:ext cx="7192680" cy="7200800"/>
          </a:xfrm>
          <a:prstGeom prst="rect">
            <a:avLst/>
          </a:prstGeom>
        </p:spPr>
      </p:pic>
      <p:sp>
        <p:nvSpPr>
          <p:cNvPr id="6" name="CuadroTexto 5">
            <a:extLst>
              <a:ext uri="{FF2B5EF4-FFF2-40B4-BE49-F238E27FC236}">
                <a16:creationId xmlns:a16="http://schemas.microsoft.com/office/drawing/2014/main" xmlns="" id="{A0A31368-4E63-4DBB-884E-55B611F57E3C}"/>
              </a:ext>
            </a:extLst>
          </p:cNvPr>
          <p:cNvSpPr txBox="1"/>
          <p:nvPr/>
        </p:nvSpPr>
        <p:spPr>
          <a:xfrm>
            <a:off x="3752971" y="620688"/>
            <a:ext cx="5368070" cy="2339102"/>
          </a:xfrm>
          <a:prstGeom prst="rect">
            <a:avLst/>
          </a:prstGeom>
          <a:noFill/>
        </p:spPr>
        <p:txBody>
          <a:bodyPr wrap="square">
            <a:spAutoFit/>
          </a:bodyPr>
          <a:lstStyle/>
          <a:p>
            <a:r>
              <a:rPr lang="es-ES" sz="1400" dirty="0"/>
              <a:t>3.   PREVENCIÓN E INTERVENCIÓN DEL MALTRATO EN LA MUJER Y CON EL MALTRATADOR </a:t>
            </a:r>
          </a:p>
          <a:p>
            <a:pPr lvl="1"/>
            <a:endParaRPr lang="es-ES" sz="1000" dirty="0"/>
          </a:p>
          <a:p>
            <a:pPr lvl="1"/>
            <a:r>
              <a:rPr lang="es-ES" sz="1200" dirty="0"/>
              <a:t>3.1   Medidas de sensibilización, prevención y detección de la violencia de género: ámbito educativo; ámbito de los medios de comunicación y ámbito sanitario.</a:t>
            </a:r>
          </a:p>
          <a:p>
            <a:pPr lvl="1"/>
            <a:r>
              <a:rPr lang="es-ES" sz="1200" dirty="0"/>
              <a:t>3.2   Protocolos de actuación profesional ante la violencia de </a:t>
            </a:r>
            <a:r>
              <a:rPr lang="es-ES" sz="1200" dirty="0" err="1"/>
              <a:t>género:actuación</a:t>
            </a:r>
            <a:r>
              <a:rPr lang="es-ES" sz="1200" dirty="0"/>
              <a:t> sanitaria; actuación policial y actuación judicial.</a:t>
            </a:r>
          </a:p>
          <a:p>
            <a:pPr lvl="1"/>
            <a:r>
              <a:rPr lang="es-ES" sz="1200" dirty="0"/>
              <a:t>3.3   Protocolo para la implantación de la orden de protección.</a:t>
            </a:r>
          </a:p>
          <a:p>
            <a:pPr lvl="1"/>
            <a:r>
              <a:rPr lang="es-ES" sz="1200" dirty="0"/>
              <a:t>3.4   Procesos penales en el ámbito de la violencia de género: juicios rápidos; procedimientos ordinarios.</a:t>
            </a:r>
          </a:p>
          <a:p>
            <a:pPr lvl="1"/>
            <a:r>
              <a:rPr lang="es-ES" sz="1200" dirty="0"/>
              <a:t>3.5   Recursos e intervención en el maltrato de la mujer y con el maltratador.</a:t>
            </a:r>
          </a:p>
        </p:txBody>
      </p:sp>
    </p:spTree>
    <p:extLst>
      <p:ext uri="{BB962C8B-B14F-4D97-AF65-F5344CB8AC3E}">
        <p14:creationId xmlns:p14="http://schemas.microsoft.com/office/powerpoint/2010/main" xmlns="" val="343652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CA74C682-D629-47B2-95BB-7EFEDDBDDB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80345" y="3646987"/>
            <a:ext cx="3406408" cy="660069"/>
          </a:xfrm>
          <a:prstGeom prst="rect">
            <a:avLst/>
          </a:prstGeom>
        </p:spPr>
      </p:pic>
      <p:pic>
        <p:nvPicPr>
          <p:cNvPr id="25" name="Imagen 24">
            <a:extLst>
              <a:ext uri="{FF2B5EF4-FFF2-40B4-BE49-F238E27FC236}">
                <a16:creationId xmlns:a16="http://schemas.microsoft.com/office/drawing/2014/main" xmlns="" id="{9742D66E-5417-4FDB-AFD7-E239E9EFED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80345" y="143105"/>
            <a:ext cx="3406408" cy="660069"/>
          </a:xfrm>
          <a:prstGeom prst="rect">
            <a:avLst/>
          </a:prstGeom>
        </p:spPr>
      </p:pic>
      <p:pic>
        <p:nvPicPr>
          <p:cNvPr id="17" name="16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0683" r="35124"/>
          <a:stretch/>
        </p:blipFill>
        <p:spPr>
          <a:xfrm>
            <a:off x="-1351740" y="0"/>
            <a:ext cx="4587671" cy="6920992"/>
          </a:xfrm>
          <a:prstGeom prst="rect">
            <a:avLst/>
          </a:prstGeom>
        </p:spPr>
      </p:pic>
      <p:pic>
        <p:nvPicPr>
          <p:cNvPr id="3" name="Imagen 2">
            <a:extLst>
              <a:ext uri="{FF2B5EF4-FFF2-40B4-BE49-F238E27FC236}">
                <a16:creationId xmlns:a16="http://schemas.microsoft.com/office/drawing/2014/main" xmlns="" id="{54F2975B-C275-49D0-8DF8-1650819B8E1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76736" y="-273209"/>
            <a:ext cx="7545288" cy="7194201"/>
          </a:xfrm>
          <a:prstGeom prst="rect">
            <a:avLst/>
          </a:prstGeom>
        </p:spPr>
      </p:pic>
      <p:sp>
        <p:nvSpPr>
          <p:cNvPr id="16" name="2 Marcador de contenido"/>
          <p:cNvSpPr>
            <a:spLocks noGrp="1"/>
          </p:cNvSpPr>
          <p:nvPr>
            <p:ph idx="1"/>
          </p:nvPr>
        </p:nvSpPr>
        <p:spPr>
          <a:xfrm>
            <a:off x="3442799" y="858750"/>
            <a:ext cx="6032473" cy="2814506"/>
          </a:xfrm>
        </p:spPr>
        <p:txBody>
          <a:bodyPr>
            <a:noAutofit/>
          </a:bodyPr>
          <a:lstStyle/>
          <a:p>
            <a:pPr marL="0" indent="0" algn="just">
              <a:buNone/>
            </a:pPr>
            <a:r>
              <a:rPr lang="es-ES" sz="1200" dirty="0"/>
              <a:t>Los alumnos que completen las correspondientes evaluaciones, el examen final y la presentación del trabajo fin de curso, accederán al Diploma expedido por la Escuela de Mediación y Resolución de Conflictos: </a:t>
            </a:r>
          </a:p>
          <a:p>
            <a:pPr marL="0" indent="0" algn="ctr">
              <a:buNone/>
            </a:pPr>
            <a:r>
              <a:rPr lang="es-ES" sz="1400" b="1" dirty="0">
                <a:solidFill>
                  <a:srgbClr val="3F355C"/>
                </a:solidFill>
              </a:rPr>
              <a:t>TÉCNICO EN DETECCIÓN DEL MALTRATO Y VIOLENCIA DE GÉNERO PARA MEDIADORES</a:t>
            </a:r>
          </a:p>
          <a:p>
            <a:pPr marL="0" indent="0">
              <a:buNone/>
            </a:pPr>
            <a:endParaRPr lang="es-ES" sz="1200" dirty="0"/>
          </a:p>
          <a:p>
            <a:pPr marL="0" indent="0">
              <a:buNone/>
            </a:pPr>
            <a:endParaRPr lang="es-ES" sz="1200" dirty="0"/>
          </a:p>
          <a:p>
            <a:pPr marL="0" indent="0" algn="ctr">
              <a:buNone/>
            </a:pPr>
            <a:endParaRPr lang="es-ES" sz="1200" b="1" dirty="0">
              <a:solidFill>
                <a:srgbClr val="EC7535"/>
              </a:solidFill>
            </a:endParaRPr>
          </a:p>
          <a:p>
            <a:pPr marL="0" indent="0">
              <a:buNone/>
            </a:pPr>
            <a:endParaRPr lang="es-ES" sz="1200" dirty="0"/>
          </a:p>
          <a:p>
            <a:pPr marL="0" indent="0" algn="ctr">
              <a:buNone/>
            </a:pPr>
            <a:endParaRPr lang="es-ES" sz="105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s-ES" sz="1050"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s-ES" sz="1050" i="1" dirty="0">
                <a:effectLst/>
                <a:latin typeface="Calibri" panose="020F0502020204030204" pitchFamily="34" charset="0"/>
                <a:ea typeface="Times New Roman" panose="02020603050405020304" pitchFamily="18" charset="0"/>
                <a:cs typeface="Times New Roman" panose="02020603050405020304" pitchFamily="18" charset="0"/>
              </a:rPr>
              <a:t>Diploma válido como formación continua para mediadores del Ministerio de Justicia.</a:t>
            </a:r>
            <a:endParaRPr lang="es-E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s-ES" sz="1200" dirty="0"/>
          </a:p>
          <a:p>
            <a:pPr marL="0" indent="0">
              <a:buNone/>
            </a:pPr>
            <a:endParaRPr lang="es-ES" sz="1200" dirty="0"/>
          </a:p>
        </p:txBody>
      </p:sp>
      <p:sp>
        <p:nvSpPr>
          <p:cNvPr id="37" name="1 Título"/>
          <p:cNvSpPr txBox="1">
            <a:spLocks/>
          </p:cNvSpPr>
          <p:nvPr/>
        </p:nvSpPr>
        <p:spPr>
          <a:xfrm>
            <a:off x="3800872" y="3757467"/>
            <a:ext cx="374441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PRECIO</a:t>
            </a:r>
          </a:p>
        </p:txBody>
      </p:sp>
      <p:sp>
        <p:nvSpPr>
          <p:cNvPr id="39" name="1 Título"/>
          <p:cNvSpPr txBox="1">
            <a:spLocks/>
          </p:cNvSpPr>
          <p:nvPr/>
        </p:nvSpPr>
        <p:spPr>
          <a:xfrm>
            <a:off x="3800872" y="262050"/>
            <a:ext cx="374441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TITULACIÓN</a:t>
            </a:r>
          </a:p>
        </p:txBody>
      </p:sp>
      <p:sp>
        <p:nvSpPr>
          <p:cNvPr id="11" name="2 Marcador de contenido">
            <a:extLst>
              <a:ext uri="{FF2B5EF4-FFF2-40B4-BE49-F238E27FC236}">
                <a16:creationId xmlns:a16="http://schemas.microsoft.com/office/drawing/2014/main" xmlns="" id="{AE745AF3-5B04-489A-A77C-3C0EA71B520D}"/>
              </a:ext>
            </a:extLst>
          </p:cNvPr>
          <p:cNvSpPr txBox="1">
            <a:spLocks/>
          </p:cNvSpPr>
          <p:nvPr/>
        </p:nvSpPr>
        <p:spPr>
          <a:xfrm>
            <a:off x="3456153" y="4504614"/>
            <a:ext cx="6099175" cy="1382732"/>
          </a:xfrm>
          <a:prstGeom prst="rect">
            <a:avLst/>
          </a:prstGeom>
        </p:spPr>
        <p:txBody>
          <a:bodyPr>
            <a:normAutofit/>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indent="0" fontAlgn="auto">
              <a:spcAft>
                <a:spcPts val="0"/>
              </a:spcAft>
              <a:buFont typeface="Arial" panose="020B0604020202020204" pitchFamily="34" charset="0"/>
              <a:buNone/>
              <a:defRPr/>
            </a:pPr>
            <a:r>
              <a:rPr lang="es-ES_tradnl" sz="1200" dirty="0">
                <a:latin typeface="+mn-lt"/>
              </a:rPr>
              <a:t>El precio del Técnico en </a:t>
            </a:r>
            <a:r>
              <a:rPr lang="es-ES" sz="1200" dirty="0">
                <a:latin typeface="+mn-lt"/>
              </a:rPr>
              <a:t>Detección del Maltrato y Violencia de Género para Mediadores</a:t>
            </a:r>
            <a:r>
              <a:rPr lang="es-ES_tradnl" sz="1200" dirty="0">
                <a:latin typeface="+mn-lt"/>
              </a:rPr>
              <a:t> es de</a:t>
            </a:r>
            <a:r>
              <a:rPr lang="es-ES_tradnl" sz="1200" b="1" dirty="0">
                <a:latin typeface="+mn-lt"/>
              </a:rPr>
              <a:t> 225 €: </a:t>
            </a:r>
          </a:p>
          <a:p>
            <a:pPr marL="0" indent="0" fontAlgn="auto">
              <a:spcAft>
                <a:spcPts val="0"/>
              </a:spcAft>
              <a:buFont typeface="Arial" panose="020B0604020202020204" pitchFamily="34" charset="0"/>
              <a:buNone/>
              <a:defRPr/>
            </a:pPr>
            <a:r>
              <a:rPr lang="es-ES_tradnl" sz="1200" dirty="0">
                <a:latin typeface="+mn-lt"/>
              </a:rPr>
              <a:t>Ingreso a cualquiera de las siguientes cuentas:</a:t>
            </a:r>
            <a:endParaRPr lang="es-ES" sz="1200" dirty="0">
              <a:latin typeface="+mn-lt"/>
            </a:endParaRPr>
          </a:p>
          <a:p>
            <a:pPr fontAlgn="auto">
              <a:spcAft>
                <a:spcPts val="0"/>
              </a:spcAft>
              <a:defRPr/>
            </a:pPr>
            <a:r>
              <a:rPr lang="es-ES_tradnl" sz="1200" b="1" dirty="0">
                <a:latin typeface="+mn-lt"/>
              </a:rPr>
              <a:t> </a:t>
            </a:r>
            <a:r>
              <a:rPr lang="es-ES_tradnl" sz="1200" b="1" dirty="0" err="1" smtClean="0">
                <a:latin typeface="+mn-lt"/>
              </a:rPr>
              <a:t>CaixaBank</a:t>
            </a:r>
            <a:r>
              <a:rPr lang="es-ES_tradnl" sz="1200" dirty="0" smtClean="0">
                <a:latin typeface="+mn-lt"/>
              </a:rPr>
              <a:t>: </a:t>
            </a:r>
            <a:r>
              <a:rPr lang="es-ES_tradnl" sz="1200" dirty="0">
                <a:latin typeface="+mn-lt"/>
              </a:rPr>
              <a:t>IBAN </a:t>
            </a:r>
            <a:r>
              <a:rPr lang="es-ES_tradnl" sz="1200" dirty="0" smtClean="0">
                <a:latin typeface="+mn-lt"/>
              </a:rPr>
              <a:t>ES27 2100 0921 8113 0097 7025</a:t>
            </a:r>
            <a:endParaRPr lang="es-ES_tradnl" sz="1200" dirty="0">
              <a:latin typeface="+mn-lt"/>
            </a:endParaRPr>
          </a:p>
          <a:p>
            <a:pPr marL="0" indent="0" fontAlgn="auto">
              <a:spcAft>
                <a:spcPts val="0"/>
              </a:spcAft>
              <a:defRPr/>
            </a:pPr>
            <a:r>
              <a:rPr lang="es-ES_tradnl" sz="1200" b="1" dirty="0">
                <a:latin typeface="+mn-lt"/>
              </a:rPr>
              <a:t> Banco Santander</a:t>
            </a:r>
            <a:r>
              <a:rPr lang="es-ES_tradnl" sz="1200" dirty="0">
                <a:latin typeface="+mn-lt"/>
              </a:rPr>
              <a:t>: IBAN ES83 0049 3694 1129 1400 9865</a:t>
            </a:r>
          </a:p>
          <a:p>
            <a:pPr marL="0" indent="0" fontAlgn="auto">
              <a:spcAft>
                <a:spcPts val="0"/>
              </a:spcAft>
              <a:defRPr/>
            </a:pPr>
            <a:r>
              <a:rPr lang="es-ES_tradnl" sz="1200" b="1" dirty="0">
                <a:latin typeface="+mn-lt"/>
              </a:rPr>
              <a:t> Pagos con tarjeta: </a:t>
            </a:r>
            <a:r>
              <a:rPr lang="es-ES_tradnl" sz="1200" dirty="0">
                <a:latin typeface="+mn-lt"/>
                <a:hlinkClick r:id="rId5"/>
              </a:rPr>
              <a:t>https://www.epostgrado.com/tienda/tecnico-en-deteccion-del-maltrato-y-violencia-de-genero-para-mediadores/</a:t>
            </a:r>
            <a:endParaRPr lang="es-ES_tradnl" sz="1200" dirty="0">
              <a:latin typeface="+mn-lt"/>
            </a:endParaRPr>
          </a:p>
          <a:p>
            <a:pPr marL="0" indent="0" fontAlgn="auto">
              <a:spcAft>
                <a:spcPts val="0"/>
              </a:spcAft>
              <a:buFont typeface="Arial" panose="020B0604020202020204" pitchFamily="34" charset="0"/>
              <a:buNone/>
              <a:defRPr/>
            </a:pPr>
            <a:endParaRPr lang="es-ES_tradnl" sz="1200" dirty="0">
              <a:latin typeface="+mn-lt"/>
            </a:endParaRPr>
          </a:p>
          <a:p>
            <a:pPr marL="0" indent="0" fontAlgn="auto">
              <a:spcAft>
                <a:spcPts val="0"/>
              </a:spcAft>
              <a:buFont typeface="Arial" panose="020B0604020202020204" pitchFamily="34" charset="0"/>
              <a:buNone/>
              <a:defRPr/>
            </a:pPr>
            <a:endParaRPr lang="es-ES" sz="1200" dirty="0">
              <a:latin typeface="+mn-lt"/>
            </a:endParaRPr>
          </a:p>
        </p:txBody>
      </p:sp>
      <p:pic>
        <p:nvPicPr>
          <p:cNvPr id="13" name="Picture 5" descr="Ministerio-de-Justicia">
            <a:extLst>
              <a:ext uri="{FF2B5EF4-FFF2-40B4-BE49-F238E27FC236}">
                <a16:creationId xmlns:a16="http://schemas.microsoft.com/office/drawing/2014/main" xmlns="" id="{77975B59-28ED-4A2A-85FA-D6CBF7F713E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2389" y="2281832"/>
            <a:ext cx="1512168" cy="423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Logo-medalla-02">
            <a:extLst>
              <a:ext uri="{FF2B5EF4-FFF2-40B4-BE49-F238E27FC236}">
                <a16:creationId xmlns:a16="http://schemas.microsoft.com/office/drawing/2014/main" xmlns="" id="{96AC907B-55C2-4939-A85F-F854F8C247E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8556" y="2019441"/>
            <a:ext cx="992553" cy="10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812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650525E2-D089-4749-99A7-0388B023FF7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366"/>
          <a:stretch/>
        </p:blipFill>
        <p:spPr>
          <a:xfrm>
            <a:off x="0" y="26052"/>
            <a:ext cx="9906000" cy="6984776"/>
          </a:xfrm>
          <a:prstGeom prst="rect">
            <a:avLst/>
          </a:prstGeom>
        </p:spPr>
      </p:pic>
      <p:pic>
        <p:nvPicPr>
          <p:cNvPr id="16" name="Imagen 15">
            <a:extLst>
              <a:ext uri="{FF2B5EF4-FFF2-40B4-BE49-F238E27FC236}">
                <a16:creationId xmlns:a16="http://schemas.microsoft.com/office/drawing/2014/main" xmlns="" id="{381F7DA1-8705-410F-943E-D5544DB5FA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0901"/>
            <a:ext cx="3352800" cy="660069"/>
          </a:xfrm>
          <a:prstGeom prst="rect">
            <a:avLst/>
          </a:prstGeom>
        </p:spPr>
      </p:pic>
      <p:sp>
        <p:nvSpPr>
          <p:cNvPr id="26" name="1 Título"/>
          <p:cNvSpPr txBox="1">
            <a:spLocks/>
          </p:cNvSpPr>
          <p:nvPr/>
        </p:nvSpPr>
        <p:spPr>
          <a:xfrm>
            <a:off x="513456" y="245169"/>
            <a:ext cx="3744416" cy="295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rPr>
              <a:t>PROFESORADO</a:t>
            </a:r>
          </a:p>
        </p:txBody>
      </p:sp>
      <p:sp>
        <p:nvSpPr>
          <p:cNvPr id="27" name="2 Marcador de contenido">
            <a:extLst>
              <a:ext uri="{FF2B5EF4-FFF2-40B4-BE49-F238E27FC236}">
                <a16:creationId xmlns:a16="http://schemas.microsoft.com/office/drawing/2014/main" xmlns="" id="{4EB9A3DE-6057-4290-AD84-E3CA47B75CE8}"/>
              </a:ext>
            </a:extLst>
          </p:cNvPr>
          <p:cNvSpPr txBox="1">
            <a:spLocks/>
          </p:cNvSpPr>
          <p:nvPr/>
        </p:nvSpPr>
        <p:spPr>
          <a:xfrm>
            <a:off x="1595414" y="4786322"/>
            <a:ext cx="7971166" cy="1608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600" b="1" dirty="0" smtClean="0"/>
              <a:t>Félix Arias </a:t>
            </a:r>
            <a:r>
              <a:rPr lang="es-ES" sz="1600" b="1" dirty="0" err="1" smtClean="0"/>
              <a:t>Arias</a:t>
            </a:r>
            <a:endParaRPr lang="es-ES" sz="1600" b="1" dirty="0" smtClean="0"/>
          </a:p>
          <a:p>
            <a:pPr marL="0" indent="0" algn="just">
              <a:buNone/>
            </a:pPr>
            <a:r>
              <a:rPr lang="es-ES" sz="1200" dirty="0" smtClean="0"/>
              <a:t>Psicólogo, terapeuta, mediador familiar, </a:t>
            </a:r>
            <a:r>
              <a:rPr lang="es-ES" sz="1200" dirty="0" err="1" smtClean="0"/>
              <a:t>intrajudicial</a:t>
            </a:r>
            <a:r>
              <a:rPr lang="es-ES" sz="1200" dirty="0" smtClean="0"/>
              <a:t> y con organizaciones. Desde hace más de quince años ha desarrollado su trayectoria profesional y ha sido director de diferentes servicios públicos de atención psicológica y mediación. Es coordinador de </a:t>
            </a:r>
            <a:r>
              <a:rPr lang="es-ES" sz="1200" dirty="0" err="1" smtClean="0"/>
              <a:t>parentalidad</a:t>
            </a:r>
            <a:r>
              <a:rPr lang="es-ES" sz="1200" dirty="0" smtClean="0"/>
              <a:t> y autor de diferentes publicaciones sobre atención psicológica y resolución de conflictos. Actualmente, es supervisor de profesionales del ámbito de la psicología y la mediación. Es director técnico de la entidad APROME que gestiona diferentes Servicios de mediación y atención psicosocial a familias en diferentes comunidades autónomas de España. Es socio fundador de la consultora </a:t>
            </a:r>
            <a:r>
              <a:rPr lang="es-ES" sz="1200" dirty="0" err="1" smtClean="0"/>
              <a:t>Co.Way</a:t>
            </a:r>
            <a:r>
              <a:rPr lang="es-ES" sz="1200" dirty="0" smtClean="0"/>
              <a:t>, especializada en la mediación en equipos, empresas y organizaciones. También es profesor en diferentes másteres universitarios y cursos en diversas Instituciones (Colegios Profesionales, Hospitales, Ministerios, etc.)</a:t>
            </a:r>
            <a:endParaRPr lang="es-ES" sz="1200" dirty="0"/>
          </a:p>
        </p:txBody>
      </p:sp>
      <p:pic>
        <p:nvPicPr>
          <p:cNvPr id="29" name="Imagen 28">
            <a:extLst>
              <a:ext uri="{FF2B5EF4-FFF2-40B4-BE49-F238E27FC236}">
                <a16:creationId xmlns:a16="http://schemas.microsoft.com/office/drawing/2014/main" xmlns="" id="{D251821D-1D14-4A24-AA6C-3D4C83C05EA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6831" t="-204" r="9217" b="13552"/>
          <a:stretch/>
        </p:blipFill>
        <p:spPr>
          <a:xfrm>
            <a:off x="412258" y="5054850"/>
            <a:ext cx="873754" cy="901860"/>
          </a:xfrm>
          <a:prstGeom prst="flowChartConnector">
            <a:avLst/>
          </a:prstGeom>
        </p:spPr>
      </p:pic>
      <p:pic>
        <p:nvPicPr>
          <p:cNvPr id="28" name="Imagen 27">
            <a:extLst>
              <a:ext uri="{FF2B5EF4-FFF2-40B4-BE49-F238E27FC236}">
                <a16:creationId xmlns:a16="http://schemas.microsoft.com/office/drawing/2014/main" xmlns="" id="{F83C64BC-80E8-4AEE-82BE-20BEF344BE1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2641" y="4954044"/>
            <a:ext cx="1072989" cy="1103472"/>
          </a:xfrm>
          <a:prstGeom prst="rect">
            <a:avLst/>
          </a:prstGeom>
        </p:spPr>
      </p:pic>
      <p:sp>
        <p:nvSpPr>
          <p:cNvPr id="14" name="2 Marcador de contenido">
            <a:extLst>
              <a:ext uri="{FF2B5EF4-FFF2-40B4-BE49-F238E27FC236}">
                <a16:creationId xmlns:a16="http://schemas.microsoft.com/office/drawing/2014/main" xmlns="" id="{BFF17C82-A755-4C33-87FA-E13331F8C4B0}"/>
              </a:ext>
            </a:extLst>
          </p:cNvPr>
          <p:cNvSpPr txBox="1">
            <a:spLocks/>
          </p:cNvSpPr>
          <p:nvPr/>
        </p:nvSpPr>
        <p:spPr>
          <a:xfrm>
            <a:off x="1545818" y="3705712"/>
            <a:ext cx="7971166" cy="10541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AR" sz="1600" b="1" dirty="0"/>
              <a:t>Manuel López Espino </a:t>
            </a:r>
          </a:p>
          <a:p>
            <a:pPr marL="0" lvl="0" indent="0" algn="just">
              <a:spcBef>
                <a:spcPts val="0"/>
              </a:spcBef>
              <a:buNone/>
            </a:pPr>
            <a:r>
              <a:rPr lang="es-AR" sz="1200" dirty="0"/>
              <a:t>Licenciado en psicología por Universidad Complutense de Madrid. Docente en prevención y gestión de estrés. Docente en dinámica para resolución de conflictos. Experto en intervención en situaciones de estrés. Experto en mediación y resolución de conflictos.</a:t>
            </a:r>
            <a:endParaRPr lang="es-ES" sz="1200" dirty="0"/>
          </a:p>
        </p:txBody>
      </p:sp>
      <p:pic>
        <p:nvPicPr>
          <p:cNvPr id="15" name="Imagen 14">
            <a:extLst>
              <a:ext uri="{FF2B5EF4-FFF2-40B4-BE49-F238E27FC236}">
                <a16:creationId xmlns:a16="http://schemas.microsoft.com/office/drawing/2014/main" xmlns="" id="{E95C3D61-EBA5-4ADF-8B67-862AD9A8C84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4310" r="22683" b="25183"/>
          <a:stretch/>
        </p:blipFill>
        <p:spPr>
          <a:xfrm>
            <a:off x="448484" y="3705712"/>
            <a:ext cx="873754" cy="873754"/>
          </a:xfrm>
          <a:prstGeom prst="flowChartConnector">
            <a:avLst/>
          </a:prstGeom>
        </p:spPr>
      </p:pic>
      <p:pic>
        <p:nvPicPr>
          <p:cNvPr id="19" name="Imagen 18">
            <a:extLst>
              <a:ext uri="{FF2B5EF4-FFF2-40B4-BE49-F238E27FC236}">
                <a16:creationId xmlns:a16="http://schemas.microsoft.com/office/drawing/2014/main" xmlns="" id="{4A675F63-20B6-4112-BE10-70D75376507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8094" y="3590853"/>
            <a:ext cx="1072989" cy="1103472"/>
          </a:xfrm>
          <a:prstGeom prst="rect">
            <a:avLst/>
          </a:prstGeom>
        </p:spPr>
      </p:pic>
      <p:sp>
        <p:nvSpPr>
          <p:cNvPr id="20" name="2 Marcador de contenido">
            <a:extLst>
              <a:ext uri="{FF2B5EF4-FFF2-40B4-BE49-F238E27FC236}">
                <a16:creationId xmlns:a16="http://schemas.microsoft.com/office/drawing/2014/main" xmlns="" id="{91F3A95F-B7FA-4AF1-A931-98E20F3D4044}"/>
              </a:ext>
            </a:extLst>
          </p:cNvPr>
          <p:cNvSpPr txBox="1">
            <a:spLocks/>
          </p:cNvSpPr>
          <p:nvPr/>
        </p:nvSpPr>
        <p:spPr>
          <a:xfrm>
            <a:off x="1595414" y="2357430"/>
            <a:ext cx="7971166" cy="15363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1600" b="1" dirty="0"/>
              <a:t>Icíar Quintana Ocaña</a:t>
            </a:r>
            <a:endParaRPr lang="es-ES" sz="1600" i="1" dirty="0"/>
          </a:p>
          <a:p>
            <a:pPr marL="0" indent="0" algn="just">
              <a:spcBef>
                <a:spcPts val="0"/>
              </a:spcBef>
              <a:buNone/>
            </a:pPr>
            <a:r>
              <a:rPr lang="es-ES_tradnl" sz="1200" dirty="0"/>
              <a:t>Licenciada en Psicología por la U.A.M. Máster en Derechos y Necesidades de la Infancia U.A.M. Cursos de Doctorado de Psicología Clínica y Salud en la U.A.M. Inscrita en el Registro Oficial de Mediadores Familiares del Ministerio de Justicia. Experta en Coordinación de Parentalidad. Formación específica en detección del maltrato. Trabaja como psicóloga en un punto de encuentro. Es también docente en talleres y cursos sobre violencia y maltrato para empresas de servicios sociales.</a:t>
            </a:r>
            <a:endParaRPr lang="es-ES" sz="1200" dirty="0"/>
          </a:p>
          <a:p>
            <a:pPr marL="0" indent="0" algn="just">
              <a:lnSpc>
                <a:spcPct val="110000"/>
              </a:lnSpc>
              <a:spcBef>
                <a:spcPts val="0"/>
              </a:spcBef>
              <a:buNone/>
            </a:pPr>
            <a:endParaRPr lang="es-ES" sz="1200" dirty="0"/>
          </a:p>
        </p:txBody>
      </p:sp>
      <p:sp>
        <p:nvSpPr>
          <p:cNvPr id="23" name="2 Marcador de contenido">
            <a:extLst>
              <a:ext uri="{FF2B5EF4-FFF2-40B4-BE49-F238E27FC236}">
                <a16:creationId xmlns:a16="http://schemas.microsoft.com/office/drawing/2014/main" xmlns="" id="{9E4DACFC-1E48-4BBC-A639-7C9CAD00CB32}"/>
              </a:ext>
            </a:extLst>
          </p:cNvPr>
          <p:cNvSpPr txBox="1">
            <a:spLocks/>
          </p:cNvSpPr>
          <p:nvPr/>
        </p:nvSpPr>
        <p:spPr>
          <a:xfrm>
            <a:off x="1573946" y="903192"/>
            <a:ext cx="7971166" cy="13923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600" b="1" dirty="0"/>
              <a:t>Carmen Capilla Rodríguez</a:t>
            </a:r>
            <a:endParaRPr lang="es-ES" sz="1600" i="1" dirty="0"/>
          </a:p>
          <a:p>
            <a:pPr marL="0" indent="0" algn="just">
              <a:spcBef>
                <a:spcPts val="0"/>
              </a:spcBef>
              <a:buNone/>
            </a:pPr>
            <a:r>
              <a:rPr lang="es-ES" sz="1200" dirty="0"/>
              <a:t>Licenciada en Derecho por la Universidad Complutense de Madrid. Máster en Práctica Jurídica de Derecho. Mediadora Familiar por la UNAF. Curso de coordinación parental impartido por la UNAF. Experta en Conciliación Civil y Mercantil por el postgrado de Aranzadi. Máster en Conciliación y Resolución de Conflictos. Universidad UDIMA. Profesora de la Escuela Española de Mediación y Resolución de Conflictos. Profesora Certificada por la Escuela Española de Mediación y Resolución de Conflictos.</a:t>
            </a:r>
          </a:p>
        </p:txBody>
      </p:sp>
      <p:pic>
        <p:nvPicPr>
          <p:cNvPr id="24" name="Imagen 23">
            <a:extLst>
              <a:ext uri="{FF2B5EF4-FFF2-40B4-BE49-F238E27FC236}">
                <a16:creationId xmlns:a16="http://schemas.microsoft.com/office/drawing/2014/main" xmlns="" id="{CA25712C-B190-4FFA-ACFE-B8AC43233D08}"/>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t="5194" r="3320" b="6573"/>
          <a:stretch/>
        </p:blipFill>
        <p:spPr>
          <a:xfrm>
            <a:off x="478571" y="1012986"/>
            <a:ext cx="894092" cy="877172"/>
          </a:xfrm>
          <a:prstGeom prst="flowChartConnector">
            <a:avLst/>
          </a:prstGeom>
        </p:spPr>
      </p:pic>
      <p:pic>
        <p:nvPicPr>
          <p:cNvPr id="25" name="Imagen 24">
            <a:extLst>
              <a:ext uri="{FF2B5EF4-FFF2-40B4-BE49-F238E27FC236}">
                <a16:creationId xmlns:a16="http://schemas.microsoft.com/office/drawing/2014/main" xmlns="" id="{A4504C67-F0DF-4456-BFF9-970E9599D0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9122" y="878459"/>
            <a:ext cx="1072989" cy="1103472"/>
          </a:xfrm>
          <a:prstGeom prst="rect">
            <a:avLst/>
          </a:prstGeom>
        </p:spPr>
      </p:pic>
      <p:pic>
        <p:nvPicPr>
          <p:cNvPr id="30" name="Imagen 29">
            <a:extLst>
              <a:ext uri="{FF2B5EF4-FFF2-40B4-BE49-F238E27FC236}">
                <a16:creationId xmlns:a16="http://schemas.microsoft.com/office/drawing/2014/main" xmlns="" id="{8AB32E65-10B2-4B13-8F0C-1C444167AD48}"/>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220" t="-129" r="1596" b="14373"/>
          <a:stretch/>
        </p:blipFill>
        <p:spPr>
          <a:xfrm>
            <a:off x="516454" y="2431738"/>
            <a:ext cx="876783" cy="846941"/>
          </a:xfrm>
          <a:prstGeom prst="flowChartConnector">
            <a:avLst/>
          </a:prstGeom>
        </p:spPr>
      </p:pic>
      <p:pic>
        <p:nvPicPr>
          <p:cNvPr id="31" name="Imagen 30">
            <a:extLst>
              <a:ext uri="{FF2B5EF4-FFF2-40B4-BE49-F238E27FC236}">
                <a16:creationId xmlns:a16="http://schemas.microsoft.com/office/drawing/2014/main" xmlns="" id="{6AC56001-DE0F-4A09-9200-D8616A2AE86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462" y="2303472"/>
            <a:ext cx="1072989" cy="1103472"/>
          </a:xfrm>
          <a:prstGeom prst="rect">
            <a:avLst/>
          </a:prstGeom>
        </p:spPr>
      </p:pic>
    </p:spTree>
    <p:extLst>
      <p:ext uri="{BB962C8B-B14F-4D97-AF65-F5344CB8AC3E}">
        <p14:creationId xmlns:p14="http://schemas.microsoft.com/office/powerpoint/2010/main" xmlns="" val="181576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235 Imagen" descr="gloriacarderon.png">
            <a:extLst>
              <a:ext uri="{FF2B5EF4-FFF2-40B4-BE49-F238E27FC236}">
                <a16:creationId xmlns:a16="http://schemas.microsoft.com/office/drawing/2014/main" xmlns="" id="{DCF92C2E-1CC4-4624-BB2C-8DCA50FF15C0}"/>
              </a:ext>
            </a:extLst>
          </p:cNvPr>
          <p:cNvPicPr/>
          <p:nvPr/>
        </p:nvPicPr>
        <p:blipFill>
          <a:blip r:embed="rId2" cstate="print"/>
          <a:stretch>
            <a:fillRect/>
          </a:stretch>
        </p:blipFill>
        <p:spPr>
          <a:xfrm>
            <a:off x="227494" y="3807963"/>
            <a:ext cx="900000" cy="900000"/>
          </a:xfrm>
          <a:prstGeom prst="ellipse">
            <a:avLst/>
          </a:prstGeom>
          <a:ln w="63500" cap="rnd">
            <a:noFill/>
          </a:ln>
          <a:effectLst/>
        </p:spPr>
      </p:pic>
      <p:pic>
        <p:nvPicPr>
          <p:cNvPr id="26" name="Imagen 25">
            <a:extLst>
              <a:ext uri="{FF2B5EF4-FFF2-40B4-BE49-F238E27FC236}">
                <a16:creationId xmlns:a16="http://schemas.microsoft.com/office/drawing/2014/main" xmlns="" id="{A84729FF-F02D-4EA0-B44F-1413A7CAAB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668" y="3685011"/>
            <a:ext cx="1072989" cy="1103472"/>
          </a:xfrm>
          <a:prstGeom prst="rect">
            <a:avLst/>
          </a:prstGeom>
        </p:spPr>
      </p:pic>
      <p:pic>
        <p:nvPicPr>
          <p:cNvPr id="17" name="Imagen 16">
            <a:extLst>
              <a:ext uri="{FF2B5EF4-FFF2-40B4-BE49-F238E27FC236}">
                <a16:creationId xmlns:a16="http://schemas.microsoft.com/office/drawing/2014/main" xmlns="" id="{D598D021-3EF4-4BDB-A47E-618EB1DB507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9366"/>
          <a:stretch/>
        </p:blipFill>
        <p:spPr>
          <a:xfrm>
            <a:off x="0" y="571480"/>
            <a:ext cx="9906000" cy="6546190"/>
          </a:xfrm>
          <a:prstGeom prst="rect">
            <a:avLst/>
          </a:prstGeom>
        </p:spPr>
      </p:pic>
      <p:pic>
        <p:nvPicPr>
          <p:cNvPr id="14" name="90 Imagen" descr="mdoloreshernandez.png">
            <a:extLst>
              <a:ext uri="{FF2B5EF4-FFF2-40B4-BE49-F238E27FC236}">
                <a16:creationId xmlns:a16="http://schemas.microsoft.com/office/drawing/2014/main" xmlns="" id="{A38371D1-7932-411A-8BAB-BA11969B82B5}"/>
              </a:ext>
            </a:extLst>
          </p:cNvPr>
          <p:cNvPicPr/>
          <p:nvPr/>
        </p:nvPicPr>
        <p:blipFill>
          <a:blip r:embed="rId5" cstate="print"/>
          <a:stretch>
            <a:fillRect/>
          </a:stretch>
        </p:blipFill>
        <p:spPr>
          <a:xfrm>
            <a:off x="360501" y="467751"/>
            <a:ext cx="900000" cy="900000"/>
          </a:xfrm>
          <a:prstGeom prst="ellipse">
            <a:avLst/>
          </a:prstGeom>
          <a:ln w="63500" cap="rnd">
            <a:noFill/>
          </a:ln>
          <a:effectLst/>
        </p:spPr>
      </p:pic>
      <p:pic>
        <p:nvPicPr>
          <p:cNvPr id="24" name="Imagen 23">
            <a:extLst>
              <a:ext uri="{FF2B5EF4-FFF2-40B4-BE49-F238E27FC236}">
                <a16:creationId xmlns:a16="http://schemas.microsoft.com/office/drawing/2014/main" xmlns="" id="{CC23E092-19BB-42B4-A587-3CC2C8592F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717" y="366015"/>
            <a:ext cx="1072989" cy="1103472"/>
          </a:xfrm>
          <a:prstGeom prst="rect">
            <a:avLst/>
          </a:prstGeom>
        </p:spPr>
      </p:pic>
      <p:sp>
        <p:nvSpPr>
          <p:cNvPr id="18" name="2 Marcador de contenido">
            <a:extLst>
              <a:ext uri="{FF2B5EF4-FFF2-40B4-BE49-F238E27FC236}">
                <a16:creationId xmlns:a16="http://schemas.microsoft.com/office/drawing/2014/main" xmlns="" id="{595BA5CE-A496-4F0E-85BD-751406A44512}"/>
              </a:ext>
            </a:extLst>
          </p:cNvPr>
          <p:cNvSpPr txBox="1">
            <a:spLocks/>
          </p:cNvSpPr>
          <p:nvPr/>
        </p:nvSpPr>
        <p:spPr>
          <a:xfrm>
            <a:off x="1372447" y="3568261"/>
            <a:ext cx="8143932" cy="157163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None/>
            </a:pPr>
            <a:r>
              <a:rPr lang="es-ES" altLang="es-ES" sz="5600" b="1" dirty="0" smtClean="0"/>
              <a:t>Gloria Calderón Duque</a:t>
            </a:r>
          </a:p>
          <a:p>
            <a:pPr algn="just">
              <a:buNone/>
            </a:pPr>
            <a:r>
              <a:rPr lang="es-ES" sz="1700" dirty="0" smtClean="0"/>
              <a:t> </a:t>
            </a:r>
            <a:r>
              <a:rPr lang="es-ES" altLang="es-ES" sz="4800" dirty="0" smtClean="0"/>
              <a:t>Mediadora, procuradora de los tribunales, Licenciada en Derecho por la Universidad de Valladolid. Especializada en  mediación civil y mercantil, desarrollando la mediación familiar a través del CEMICAVA. Cofundadora de  </a:t>
            </a:r>
            <a:r>
              <a:rPr lang="es-ES" altLang="es-ES" sz="4800" dirty="0" err="1" smtClean="0"/>
              <a:t>Procumedia</a:t>
            </a:r>
            <a:r>
              <a:rPr lang="es-ES" altLang="es-ES" sz="4800" dirty="0" smtClean="0"/>
              <a:t>, junto a Nuria Calvo </a:t>
            </a:r>
            <a:r>
              <a:rPr lang="es-ES" altLang="es-ES" sz="4800" dirty="0" err="1" smtClean="0"/>
              <a:t>Boizas</a:t>
            </a:r>
            <a:r>
              <a:rPr lang="es-ES" altLang="es-ES" sz="4800" dirty="0" smtClean="0"/>
              <a:t>. Mediadora del Serla y del servicio de mediación </a:t>
            </a:r>
            <a:r>
              <a:rPr lang="es-ES" altLang="es-ES" sz="4800" dirty="0" err="1" smtClean="0"/>
              <a:t>intrajudicial</a:t>
            </a:r>
            <a:r>
              <a:rPr lang="es-ES" altLang="es-ES" sz="4800" dirty="0" smtClean="0"/>
              <a:t> de los Juzgados de Valladolid. Experta en Coordinación de </a:t>
            </a:r>
            <a:r>
              <a:rPr lang="es-ES" altLang="es-ES" sz="4800" dirty="0" err="1" smtClean="0"/>
              <a:t>Parentalidad</a:t>
            </a:r>
            <a:r>
              <a:rPr lang="es-ES" altLang="es-ES" sz="4800" dirty="0" smtClean="0"/>
              <a:t>. Máster de </a:t>
            </a:r>
            <a:r>
              <a:rPr lang="es-ES" altLang="es-ES" sz="4800" dirty="0" err="1" smtClean="0"/>
              <a:t>Coaching</a:t>
            </a:r>
            <a:r>
              <a:rPr lang="es-ES" altLang="es-ES" sz="4800" dirty="0" smtClean="0"/>
              <a:t>, PNL e Inteligencia emocional. Formada en distintas disciplinas  de gestión de emociones, así como en el programa </a:t>
            </a:r>
            <a:r>
              <a:rPr lang="es-ES" altLang="es-ES" sz="4800" dirty="0" err="1" smtClean="0"/>
              <a:t>Neuroser</a:t>
            </a:r>
            <a:r>
              <a:rPr lang="es-ES" altLang="es-ES" sz="4800" dirty="0" smtClean="0"/>
              <a:t>. Docente en Formación para el empleo y Certificado de profesionalidad de Mediación Comunitaria SSCG0209. Formador de formadores e-</a:t>
            </a:r>
            <a:r>
              <a:rPr lang="es-ES" altLang="es-ES" sz="4800" dirty="0" err="1" smtClean="0"/>
              <a:t>learning</a:t>
            </a:r>
            <a:r>
              <a:rPr lang="es-ES" altLang="es-ES" sz="4800" dirty="0" smtClean="0"/>
              <a:t>. Profesora de la Escuela Española de Mediación y Resolución de Conflictos. Inscrita como mediadora en el Registro de Mediadores del Ministerio de justicia. Ha participado en ponencias y comunicaciones de mediación y MASC, ha participado en las publicaciones en varias revistas y medios de comunicación con su aportación a la mediación</a:t>
            </a:r>
            <a:endParaRPr lang="es-ES" altLang="es-ES" sz="4800" dirty="0"/>
          </a:p>
        </p:txBody>
      </p:sp>
      <p:sp>
        <p:nvSpPr>
          <p:cNvPr id="19" name="2 Marcador de contenido">
            <a:extLst>
              <a:ext uri="{FF2B5EF4-FFF2-40B4-BE49-F238E27FC236}">
                <a16:creationId xmlns:a16="http://schemas.microsoft.com/office/drawing/2014/main" xmlns="" id="{EC1CCF1D-6D15-472B-81C1-DFEB8C1D31E6}"/>
              </a:ext>
            </a:extLst>
          </p:cNvPr>
          <p:cNvSpPr txBox="1">
            <a:spLocks/>
          </p:cNvSpPr>
          <p:nvPr/>
        </p:nvSpPr>
        <p:spPr>
          <a:xfrm>
            <a:off x="1443243" y="204195"/>
            <a:ext cx="8143932" cy="1714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600" b="1" dirty="0"/>
              <a:t>María Dolores Hernández Gutiérrez</a:t>
            </a:r>
          </a:p>
          <a:p>
            <a:pPr marL="0" indent="0" algn="just">
              <a:buNone/>
            </a:pPr>
            <a:r>
              <a:rPr lang="es-ES" sz="1200" dirty="0"/>
              <a:t>Abogada y mediadora. Especialista en derecho de familia, jurisdicción de menores y violencia de género y doméstica. Facilitadora en prácticas restaurativas y experta en programación neurolingüística. Experta en coordinación de parentalidad. Especialista en detección de maltrato y violencia de género. Formadora de mediadores en distintos colegios profesionales y en el ámbito educativo. Implantación de proyectos de mediación escolar y prácticas restaurativas en colegios Ha sido ponente en congresos y realizado múltiples talleres de formación. Miembro de la comisión ejecutiva de la sección de mediación y miembro de la sección ejecutiva de la sección de familia del Icali. Socia fundadora de Aletea Diálogo SLP. Profesora de la Escuela Española de Mediación y Resolución de Conflictos. </a:t>
            </a:r>
          </a:p>
          <a:p>
            <a:pPr marL="0" indent="0" algn="just">
              <a:spcBef>
                <a:spcPts val="0"/>
              </a:spcBef>
              <a:buNone/>
            </a:pPr>
            <a:endParaRPr lang="es-ES" sz="1200" dirty="0"/>
          </a:p>
        </p:txBody>
      </p:sp>
      <p:pic>
        <p:nvPicPr>
          <p:cNvPr id="4" name="Imagen 3" descr="Foto en blanco y negro de una mujer sonriendo&#10;&#10;Descripción generada automáticamente">
            <a:extLst>
              <a:ext uri="{FF2B5EF4-FFF2-40B4-BE49-F238E27FC236}">
                <a16:creationId xmlns:a16="http://schemas.microsoft.com/office/drawing/2014/main" xmlns="" id="{153B56FE-0D63-485C-9024-380C914F2289}"/>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7830" b="10567"/>
          <a:stretch/>
        </p:blipFill>
        <p:spPr>
          <a:xfrm>
            <a:off x="269200" y="2226986"/>
            <a:ext cx="888089" cy="925126"/>
          </a:xfrm>
          <a:prstGeom prst="ellipse">
            <a:avLst/>
          </a:prstGeom>
        </p:spPr>
      </p:pic>
      <p:sp>
        <p:nvSpPr>
          <p:cNvPr id="22" name="2 Marcador de contenido">
            <a:extLst>
              <a:ext uri="{FF2B5EF4-FFF2-40B4-BE49-F238E27FC236}">
                <a16:creationId xmlns:a16="http://schemas.microsoft.com/office/drawing/2014/main" xmlns="" id="{C1C818BA-7D77-49FD-916C-51BC714CE695}"/>
              </a:ext>
            </a:extLst>
          </p:cNvPr>
          <p:cNvSpPr txBox="1">
            <a:spLocks/>
          </p:cNvSpPr>
          <p:nvPr/>
        </p:nvSpPr>
        <p:spPr>
          <a:xfrm>
            <a:off x="1372447" y="1854162"/>
            <a:ext cx="8214728" cy="16531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600" b="1" dirty="0"/>
              <a:t>Encarna Leal Pérez</a:t>
            </a:r>
          </a:p>
          <a:p>
            <a:pPr marL="0" indent="0" algn="just">
              <a:spcBef>
                <a:spcPts val="0"/>
              </a:spcBef>
              <a:buNone/>
            </a:pPr>
            <a:r>
              <a:rPr lang="es-ES" sz="1200" dirty="0"/>
              <a:t>Abogada y mediadora. Especialista  en derecho de familia, menores y violencia de género y doméstica. Máster en Mediación familiar, escolar, penal, y civil y mercantil. Facilitadora de prácticas restaurativas y máster en Programación Neurolingüistica. Experta en coordinación de parentalidad. Especialista en detección de violencia de género y maltrato. Formadora de mediadores en distintos colegios profesionales y en el ámbito educativo. Ha sido ponente en congresos y realizado múltiples talleres de formación. Implantación de proyectos de mediación escolar y prácticas restaurativas en colegios. Miembro de la Comisión Ejecutiva de la Sección de Mediación del Ilustre Colegio Provincial de Abogados. Fundadora del Instituto de Mediación (Imicali), de Icali. Socia fundadora de Aletea Diálogo SLP. Profesora de la Escuela Española de Mediación y Resolución de Conflictos. </a:t>
            </a:r>
          </a:p>
          <a:p>
            <a:pPr marL="0" indent="0" algn="just">
              <a:spcBef>
                <a:spcPts val="0"/>
              </a:spcBef>
              <a:buNone/>
            </a:pPr>
            <a:endParaRPr lang="es-ES" sz="1200" dirty="0"/>
          </a:p>
        </p:txBody>
      </p:sp>
      <p:pic>
        <p:nvPicPr>
          <p:cNvPr id="23" name="Imagen 22">
            <a:extLst>
              <a:ext uri="{FF2B5EF4-FFF2-40B4-BE49-F238E27FC236}">
                <a16:creationId xmlns:a16="http://schemas.microsoft.com/office/drawing/2014/main" xmlns="" id="{8DF95E20-5EE5-4D8D-AAD8-CA9B254199C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668" y="2129015"/>
            <a:ext cx="1072989" cy="1103472"/>
          </a:xfrm>
          <a:prstGeom prst="rect">
            <a:avLst/>
          </a:prstGeom>
        </p:spPr>
      </p:pic>
      <p:pic>
        <p:nvPicPr>
          <p:cNvPr id="27" name="249 Imagen" descr="nuriacalvoboizas.png">
            <a:extLst>
              <a:ext uri="{FF2B5EF4-FFF2-40B4-BE49-F238E27FC236}">
                <a16:creationId xmlns:a16="http://schemas.microsoft.com/office/drawing/2014/main" xmlns="" id="{468CD374-ED34-42BE-9D8D-E748F4474268}"/>
              </a:ext>
            </a:extLst>
          </p:cNvPr>
          <p:cNvPicPr/>
          <p:nvPr/>
        </p:nvPicPr>
        <p:blipFill>
          <a:blip r:embed="rId7" cstate="print"/>
          <a:stretch>
            <a:fillRect/>
          </a:stretch>
        </p:blipFill>
        <p:spPr>
          <a:xfrm>
            <a:off x="238810" y="5278285"/>
            <a:ext cx="900000" cy="900000"/>
          </a:xfrm>
          <a:prstGeom prst="ellipse">
            <a:avLst/>
          </a:prstGeom>
          <a:ln w="63500" cap="rnd">
            <a:noFill/>
          </a:ln>
          <a:effectLst/>
        </p:spPr>
      </p:pic>
      <p:sp>
        <p:nvSpPr>
          <p:cNvPr id="29" name="2 Marcador de contenido">
            <a:extLst>
              <a:ext uri="{FF2B5EF4-FFF2-40B4-BE49-F238E27FC236}">
                <a16:creationId xmlns:a16="http://schemas.microsoft.com/office/drawing/2014/main" xmlns="" id="{D36046C1-069B-4783-A7DF-868C8E8CE310}"/>
              </a:ext>
            </a:extLst>
          </p:cNvPr>
          <p:cNvSpPr txBox="1">
            <a:spLocks/>
          </p:cNvSpPr>
          <p:nvPr/>
        </p:nvSpPr>
        <p:spPr>
          <a:xfrm>
            <a:off x="1311799" y="5357826"/>
            <a:ext cx="8117957" cy="131796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600" b="1" dirty="0" smtClean="0"/>
              <a:t>Nuria </a:t>
            </a:r>
            <a:r>
              <a:rPr lang="es-ES" sz="1600" b="1" dirty="0"/>
              <a:t>Calvo Boizas</a:t>
            </a:r>
            <a:endParaRPr lang="es-ES" sz="1200" dirty="0"/>
          </a:p>
          <a:p>
            <a:pPr marL="0" indent="0" algn="just">
              <a:lnSpc>
                <a:spcPct val="110000"/>
              </a:lnSpc>
              <a:spcBef>
                <a:spcPts val="0"/>
              </a:spcBef>
              <a:buNone/>
            </a:pPr>
            <a:r>
              <a:rPr lang="es-ES" altLang="es-ES" sz="1400" dirty="0"/>
              <a:t>Procuradora de los tribunales y mediadora. Licenciada en Derecho en la Universidad de Valladolid. Mediadora civil y mercantil inscrita Registro Mª Justicia. Mediadora familiar inscrita Registro de la JCyL. Máster en coaching personal, ejecutivo y educativo. PNL e Inteligencia emocional. En 2019 se egresó de la Udima como Experto Universitario Coordinador de Parentalidad. Desde 2016 dirige y coordina las prácticas de mediación de los alumnos asignados, forma parte del elenco de mediadores formados por la Cámara Oficial de Comercio Industria y Servicios de Valladolid. Mediadora del Serla. Co-fundadora de Procumedia Gestión de Conflictos, junto con su socia Gloria Calderón Duque. Directora de Cemajur Kids. Docente en FPE y formador de formadores e-learning. Profesora de la Escuela Española de Mediación y Resolución de Conflictos. </a:t>
            </a:r>
          </a:p>
        </p:txBody>
      </p:sp>
      <p:pic>
        <p:nvPicPr>
          <p:cNvPr id="30" name="Imagen 29">
            <a:extLst>
              <a:ext uri="{FF2B5EF4-FFF2-40B4-BE49-F238E27FC236}">
                <a16:creationId xmlns:a16="http://schemas.microsoft.com/office/drawing/2014/main" xmlns="" id="{12D2EB94-41E2-4925-AE03-6701A2CB60A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3558" y="5176549"/>
            <a:ext cx="1072989" cy="1103472"/>
          </a:xfrm>
          <a:prstGeom prst="rect">
            <a:avLst/>
          </a:prstGeom>
        </p:spPr>
      </p:pic>
    </p:spTree>
    <p:extLst>
      <p:ext uri="{BB962C8B-B14F-4D97-AF65-F5344CB8AC3E}">
        <p14:creationId xmlns:p14="http://schemas.microsoft.com/office/powerpoint/2010/main" xmlns="" val="6714812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2388</TotalTime>
  <Words>1866</Words>
  <Application>Microsoft Office PowerPoint</Application>
  <PresentationFormat>A4 (210 x 297 mm)</PresentationFormat>
  <Paragraphs>112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Experto Universitario en Violencia Filio-parental</dc:title>
  <dc:creator>Oscar Treviño Cerros</dc:creator>
  <cp:lastModifiedBy>Patricia</cp:lastModifiedBy>
  <cp:revision>259</cp:revision>
  <dcterms:created xsi:type="dcterms:W3CDTF">2019-05-30T10:09:47Z</dcterms:created>
  <dcterms:modified xsi:type="dcterms:W3CDTF">2023-11-24T10:48:20Z</dcterms:modified>
</cp:coreProperties>
</file>